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40" r:id="rId2"/>
    <p:sldId id="284" r:id="rId3"/>
    <p:sldId id="333" r:id="rId4"/>
    <p:sldId id="334" r:id="rId5"/>
    <p:sldId id="351" r:id="rId6"/>
    <p:sldId id="331" r:id="rId7"/>
    <p:sldId id="271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9" r:id="rId21"/>
    <p:sldId id="298" r:id="rId22"/>
    <p:sldId id="335" r:id="rId23"/>
    <p:sldId id="297" r:id="rId24"/>
    <p:sldId id="300" r:id="rId25"/>
    <p:sldId id="353" r:id="rId26"/>
    <p:sldId id="303" r:id="rId27"/>
    <p:sldId id="325" r:id="rId28"/>
    <p:sldId id="359" r:id="rId29"/>
    <p:sldId id="324" r:id="rId30"/>
    <p:sldId id="357" r:id="rId31"/>
    <p:sldId id="358" r:id="rId32"/>
    <p:sldId id="366" r:id="rId33"/>
    <p:sldId id="328" r:id="rId34"/>
    <p:sldId id="326" r:id="rId35"/>
    <p:sldId id="327" r:id="rId36"/>
    <p:sldId id="337" r:id="rId37"/>
    <p:sldId id="336" r:id="rId38"/>
    <p:sldId id="361" r:id="rId39"/>
    <p:sldId id="309" r:id="rId40"/>
    <p:sldId id="307" r:id="rId41"/>
    <p:sldId id="310" r:id="rId42"/>
    <p:sldId id="311" r:id="rId43"/>
    <p:sldId id="312" r:id="rId44"/>
    <p:sldId id="329" r:id="rId45"/>
    <p:sldId id="313" r:id="rId46"/>
    <p:sldId id="363" r:id="rId47"/>
    <p:sldId id="314" r:id="rId48"/>
    <p:sldId id="315" r:id="rId49"/>
    <p:sldId id="398" r:id="rId50"/>
    <p:sldId id="400" r:id="rId51"/>
    <p:sldId id="401" r:id="rId52"/>
    <p:sldId id="402" r:id="rId53"/>
    <p:sldId id="330" r:id="rId54"/>
  </p:sldIdLst>
  <p:sldSz cx="9144000" cy="6858000" type="screen4x3"/>
  <p:notesSz cx="6858000" cy="9144000"/>
  <p:defaultTextStyle>
    <a:defPPr>
      <a:defRPr lang="zh-TW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itchFamily="34" charset="0"/>
        <a:ea typeface="新細明體" pitchFamily="18" charset="-120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itchFamily="34" charset="0"/>
        <a:ea typeface="新細明體" pitchFamily="18" charset="-120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itchFamily="34" charset="0"/>
        <a:ea typeface="新細明體" pitchFamily="18" charset="-120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itchFamily="34" charset="0"/>
        <a:ea typeface="新細明體" pitchFamily="18" charset="-120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itchFamily="34" charset="0"/>
        <a:ea typeface="新細明體" pitchFamily="18" charset="-12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itchFamily="34" charset="0"/>
        <a:ea typeface="新細明體" pitchFamily="18" charset="-120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itchFamily="34" charset="0"/>
        <a:ea typeface="新細明體" pitchFamily="18" charset="-120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itchFamily="34" charset="0"/>
        <a:ea typeface="新細明體" pitchFamily="18" charset="-120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itchFamily="34" charset="0"/>
        <a:ea typeface="新細明體" pitchFamily="18" charset="-12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00"/>
    <a:srgbClr val="2E2F2D"/>
    <a:srgbClr val="F2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6"/>
    <p:restoredTop sz="88717" autoAdjust="0"/>
  </p:normalViewPr>
  <p:slideViewPr>
    <p:cSldViewPr showGuides="1">
      <p:cViewPr>
        <p:scale>
          <a:sx n="80" d="100"/>
          <a:sy n="80" d="100"/>
        </p:scale>
        <p:origin x="-1128" y="96"/>
      </p:cViewPr>
      <p:guideLst>
        <p:guide orient="horz" pos="2160"/>
        <p:guide pos="2880"/>
        <p:guide pos="288"/>
      </p:guideLst>
    </p:cSldViewPr>
  </p:slideViewPr>
  <p:outlineViewPr>
    <p:cViewPr>
      <p:scale>
        <a:sx n="33" d="100"/>
        <a:sy n="33" d="100"/>
      </p:scale>
      <p:origin x="0" y="19572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33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FAFC7A9-8BCD-48B1-8C55-FD4536C32683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按一下以編輯母片文字樣式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第二層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第三層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第四層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fontAlgn="base"/>
            <a:fld id="{9A0DB2DC-4C9A-4742-B13C-FB6460FD3503}" type="slidenum">
              <a:rPr lang="zh-TW" altLang="en-US" sz="1200" strike="noStrike" noProof="1" dirty="0"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zh-TW" altLang="en-US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20841040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242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r>
              <a:rPr lang="zh-TW" altLang="en-US" dirty="0" smtClean="0"/>
              <a:t>标题页</a:t>
            </a:r>
            <a:endParaRPr lang="zh-TW" altLang="en-US" dirty="0"/>
          </a:p>
        </p:txBody>
      </p:sp>
      <p:sp>
        <p:nvSpPr>
          <p:cNvPr id="10243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</a:t>
            </a:fld>
            <a:endParaRPr lang="en-US" altLang="zh-TW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9698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2969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11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746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174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12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842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5843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15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890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7891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16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9938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3993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17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986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4198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18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03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19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082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en-US" altLang="zh-TW" dirty="0"/>
          </a:p>
          <a:p>
            <a:pPr lvl="0"/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46083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20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8130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48131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21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0178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en-US" altLang="zh-TW" dirty="0"/>
          </a:p>
        </p:txBody>
      </p:sp>
      <p:sp>
        <p:nvSpPr>
          <p:cNvPr id="5017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22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290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12291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2226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5222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23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427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24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23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25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0418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6041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28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246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29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5538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6553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31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8610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68611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33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2706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en-US" altLang="zh-TW" dirty="0"/>
          </a:p>
        </p:txBody>
      </p:sp>
      <p:sp>
        <p:nvSpPr>
          <p:cNvPr id="7270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36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4754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7475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37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6802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76803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38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338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1433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3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8850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78851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39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0898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8089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40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3971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42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6018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8601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43</a:t>
            </a:fld>
            <a:endParaRPr lang="en-US" altLang="zh-TW" sz="12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8066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en-US" altLang="zh-TW" dirty="0"/>
          </a:p>
        </p:txBody>
      </p:sp>
      <p:sp>
        <p:nvSpPr>
          <p:cNvPr id="8806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44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0114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9011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45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162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92163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46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4210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94211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47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6258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en-US" altLang="zh-TW" dirty="0"/>
          </a:p>
        </p:txBody>
      </p:sp>
      <p:sp>
        <p:nvSpPr>
          <p:cNvPr id="9625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48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8306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9830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49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1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5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投影片圖像版面配置區 1"/>
          <p:cNvSpPr>
            <a:spLocks noGrp="1" noRot="1" noChangeAspec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2402" name="文字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lIns="91440" tIns="45720" rIns="91440" bIns="45720" anchor="t"/>
          <a:lstStyle/>
          <a:p>
            <a:pPr lvl="0"/>
            <a:endParaRPr lang="zh-TW" altLang="en-US" dirty="0"/>
          </a:p>
          <a:p>
            <a:pPr lvl="0"/>
            <a:endParaRPr lang="zh-TW" altLang="en-US" dirty="0"/>
          </a:p>
        </p:txBody>
      </p:sp>
      <p:sp>
        <p:nvSpPr>
          <p:cNvPr id="102403" name="投影片編號版面配置區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/>
            <a:fld id="{9A0DB2DC-4C9A-4742-B13C-FB6460FD3503}" type="slidenum">
              <a:rPr lang="zh-TW" altLang="en-US"/>
              <a:t>52</a:t>
            </a:fld>
            <a:endParaRPr lang="zh-TW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458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>
              <a:lnSpc>
                <a:spcPct val="90000"/>
              </a:lnSpc>
            </a:pPr>
            <a:endParaRPr lang="zh-TW" altLang="en-US" dirty="0"/>
          </a:p>
        </p:txBody>
      </p:sp>
      <p:sp>
        <p:nvSpPr>
          <p:cNvPr id="19459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6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506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21507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7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3554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23555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8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602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25603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9</a:t>
            </a:fld>
            <a:endParaRPr lang="zh-TW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50" name="備忘稿版面配置區 2"/>
          <p:cNvSpPr>
            <a:spLocks noGrp="1"/>
          </p:cNvSpPr>
          <p:nvPr>
            <p:ph type="body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/>
            <a:endParaRPr lang="zh-TW" altLang="en-US" dirty="0"/>
          </a:p>
        </p:txBody>
      </p:sp>
      <p:sp>
        <p:nvSpPr>
          <p:cNvPr id="27651" name="投影片編號版面配置區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TW" altLang="en-US" sz="1200" dirty="0"/>
              <a:t>10</a:t>
            </a:fld>
            <a:endParaRPr lang="zh-TW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285875"/>
            <a:ext cx="9144000" cy="2857500"/>
          </a:xfrm>
          <a:prstGeom prst="rect">
            <a:avLst/>
          </a:prstGeom>
          <a:solidFill>
            <a:srgbClr val="4A50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圖片 7" descr="login_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3000" cy="12668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052" name="圖片 8" descr="zhiyenvxing2_19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1285875"/>
            <a:ext cx="2857500" cy="28575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4282" y="1428736"/>
            <a:ext cx="4929222" cy="2571768"/>
          </a:xfrm>
        </p:spPr>
        <p:txBody>
          <a:bodyPr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4400" kern="1200" dirty="0" smtClean="0">
                <a:solidFill>
                  <a:srgbClr val="DEE3EA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4282" y="4214818"/>
            <a:ext cx="4929222" cy="1681162"/>
          </a:xfr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zh-TW" altLang="en-US" sz="3200" kern="12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TW" altLang="en-US" strike="noStrike" noProof="1" smtClean="0"/>
              <a:t>按一下以編輯母片副標題樣式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b="0" i="0" kern="1200" cap="none" spc="0" normalizeH="0" baseline="0" noProof="0"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TW" sz="1200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fontAlgn="base"/>
            <a:fld id="{9A0DB2DC-4C9A-4742-B13C-FB6460FD3503}" type="slidenum">
              <a:rPr lang="en-US" altLang="zh-TW" sz="1200" strike="noStrike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fontAlgn="base"/>
            <a:fld id="{9A0DB2DC-4C9A-4742-B13C-FB6460FD3503}" type="slidenum">
              <a:rPr lang="en-US" altLang="zh-TW" sz="1200" strike="noStrike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圖片 2" descr="0110簡報首頁_鼎新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123" name="圖片 2" descr="0110簡報首頁_鼎新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標題 1"/>
          <p:cNvSpPr>
            <a:spLocks noGrp="1"/>
          </p:cNvSpPr>
          <p:nvPr>
            <p:ph type="ctrTitle"/>
          </p:nvPr>
        </p:nvSpPr>
        <p:spPr>
          <a:xfrm>
            <a:off x="2598058" y="1518750"/>
            <a:ext cx="6154056" cy="2211421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b="0" i="0" kern="1200" cap="none" spc="0" normalizeH="0" baseline="0" noProof="0"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TW" sz="1200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2" descr="20110302簡報內頁1_鼎新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636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988456" y="566284"/>
            <a:ext cx="6887029" cy="638402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457200" y="1582738"/>
            <a:ext cx="8229600" cy="4543425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u"/>
              <a:defRPr>
                <a:latin typeface="微軟正黑體" pitchFamily="34" charset="-120"/>
                <a:ea typeface="微軟正黑體" pitchFamily="34" charset="-120"/>
              </a:defRPr>
            </a:lvl1pPr>
            <a:lvl2pPr>
              <a:buFont typeface="Wingdings" pitchFamily="2" charset="2"/>
              <a:buChar char="Ø"/>
              <a:defRPr>
                <a:latin typeface="微軟正黑體" pitchFamily="34" charset="-120"/>
                <a:ea typeface="微軟正黑體" pitchFamily="34" charset="-120"/>
              </a:defRPr>
            </a:lvl2pPr>
            <a:lvl3pPr>
              <a:buFont typeface="Wingdings" pitchFamily="2" charset="2"/>
              <a:buChar char="ü"/>
              <a:defRPr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b="0" i="0" kern="1200" cap="none" spc="0" normalizeH="0" baseline="0" noProof="0"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TW" sz="1200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區段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圖片 2" descr="簡報內頁2_鼎捷軟件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75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571480"/>
            <a:ext cx="8229600" cy="642942"/>
          </a:xfrm>
        </p:spPr>
        <p:txBody>
          <a:bodyPr/>
          <a:lstStyle>
            <a:lvl1pPr>
              <a:defRPr sz="3600" b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>
          <a:xfrm>
            <a:off x="428596" y="1340768"/>
            <a:ext cx="8258204" cy="4945752"/>
          </a:xfrm>
        </p:spPr>
        <p:txBody>
          <a:bodyPr/>
          <a:lstStyle>
            <a:lvl1pPr>
              <a:buFontTx/>
              <a:buBlip>
                <a:blip r:embed="rId3"/>
              </a:buBlip>
              <a:defRPr sz="2600" b="1"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>
              <a:defRPr sz="2200">
                <a:latin typeface="微軟正黑體" pitchFamily="34" charset="-120"/>
                <a:ea typeface="微軟正黑體" pitchFamily="34" charset="-120"/>
              </a:defRPr>
            </a:lvl2pPr>
            <a:lvl3pPr>
              <a:defRPr sz="2000">
                <a:latin typeface="微軟正黑體" pitchFamily="34" charset="-120"/>
                <a:ea typeface="微軟正黑體" pitchFamily="34" charset="-120"/>
              </a:defRPr>
            </a:lvl3pPr>
            <a:lvl4pPr>
              <a:defRPr sz="1800">
                <a:latin typeface="微軟正黑體" pitchFamily="34" charset="-120"/>
                <a:ea typeface="微軟正黑體" pitchFamily="34" charset="-120"/>
              </a:defRPr>
            </a:lvl4pPr>
            <a:lvl5pPr>
              <a:defRPr sz="1800">
                <a:latin typeface="微軟正黑體" pitchFamily="34" charset="-120"/>
                <a:ea typeface="微軟正黑體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6588125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baseline="0">
                <a:solidFill>
                  <a:schemeClr val="tx1"/>
                </a:solidFill>
              </a:defRPr>
            </a:lvl1pPr>
          </a:lstStyle>
          <a:p>
            <a:pPr fontAlgn="base">
              <a:defRPr/>
            </a:pPr>
            <a:fld id="{900DB044-ADBF-4BBE-8241-88162A99E01C}" type="slidenum">
              <a:rPr lang="zh-CN" altLang="en-US" noProof="1" smtClean="0"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zh-CN" altLang="en-US" noProof="1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1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b="0" i="0" kern="1200" cap="none" spc="0" normalizeH="0" baseline="0" noProof="0"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928688"/>
          </a:xfrm>
          <a:prstGeom prst="rect">
            <a:avLst/>
          </a:prstGeom>
          <a:solidFill>
            <a:srgbClr val="4A50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5" name="圖片 7" descr="portlet_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813"/>
            <a:ext cx="1547813" cy="35718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5804" y="-24"/>
            <a:ext cx="8229600" cy="928694"/>
          </a:xfrm>
        </p:spPr>
        <p:txBody>
          <a:bodyPr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TW" altLang="en-US" sz="4400" kern="1200" dirty="0" smtClean="0">
                <a:solidFill>
                  <a:srgbClr val="DEE3EA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8525"/>
          </a:xfrm>
        </p:spPr>
        <p:txBody>
          <a:bodyPr/>
          <a:lstStyle>
            <a:lvl1pPr>
              <a:buClr>
                <a:srgbClr val="FFC000"/>
              </a:buClr>
              <a:buFont typeface="Wingdings" pitchFamily="2" charset="2"/>
              <a:buChar char="ü"/>
              <a:defRPr b="1">
                <a:latin typeface="微軟正黑體" pitchFamily="34" charset="-120"/>
                <a:ea typeface="微軟正黑體" pitchFamily="34" charset="-120"/>
                <a:cs typeface="Arial Unicode MS" pitchFamily="34" charset="-120"/>
              </a:defRPr>
            </a:lvl1pPr>
            <a:lvl2pPr>
              <a:buClr>
                <a:srgbClr val="87AAC3"/>
              </a:buClr>
              <a:buFont typeface="Wingdings" pitchFamily="2" charset="2"/>
              <a:buChar char="n"/>
              <a:defRPr b="1">
                <a:latin typeface="微軟正黑體" pitchFamily="34" charset="-120"/>
                <a:ea typeface="微軟正黑體" pitchFamily="34" charset="-120"/>
                <a:cs typeface="Arial Unicode MS" pitchFamily="34" charset="-120"/>
              </a:defRPr>
            </a:lvl2pPr>
            <a:lvl3pPr>
              <a:buClr>
                <a:srgbClr val="5C7F99"/>
              </a:buClr>
              <a:buFont typeface="Wingdings" pitchFamily="2" charset="2"/>
              <a:buChar char="u"/>
              <a:defRPr b="1">
                <a:latin typeface="微軟正黑體" pitchFamily="34" charset="-120"/>
                <a:ea typeface="微軟正黑體" pitchFamily="34" charset="-120"/>
                <a:cs typeface="Arial Unicode MS" pitchFamily="34" charset="-120"/>
              </a:defRPr>
            </a:lvl3pPr>
            <a:lvl4pPr>
              <a:buNone/>
              <a:defRPr b="1">
                <a:latin typeface="微軟正黑體" pitchFamily="34" charset="-120"/>
                <a:ea typeface="微軟正黑體" pitchFamily="34" charset="-120"/>
                <a:cs typeface="Arial Unicode MS" pitchFamily="34" charset="-120"/>
              </a:defRPr>
            </a:lvl4pPr>
            <a:lvl5pPr>
              <a:buNone/>
              <a:defRPr b="1">
                <a:latin typeface="微軟正黑體" pitchFamily="34" charset="-120"/>
                <a:ea typeface="微軟正黑體" pitchFamily="34" charset="-120"/>
                <a:cs typeface="Arial Unicode MS" pitchFamily="34" charset="-120"/>
              </a:defRPr>
            </a:lvl5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TW" sz="1200" noProof="1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‹#›</a:t>
            </a:fld>
            <a:endParaRPr lang="en-US" altLang="zh-TW" sz="1200" noProof="1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b="0" i="0" kern="1200" cap="none" spc="0" normalizeH="0" baseline="0" noProof="0"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b="0" i="0" kern="1200" cap="none" spc="0" normalizeH="0" baseline="0" noProof="0">
              <a:latin typeface="Arial" charset="0"/>
              <a:ea typeface="新細明體" pitchFamily="18" charset="-120"/>
              <a:cs typeface="+mn-cs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557338"/>
            <a:ext cx="8280400" cy="2871794"/>
          </a:xfrm>
        </p:spPr>
        <p:txBody>
          <a:bodyPr anchor="t"/>
          <a:lstStyle>
            <a:lvl1pPr algn="l">
              <a:defRPr sz="4000" b="1" cap="all">
                <a:latin typeface="微軟正黑體" pitchFamily="34" charset="-120"/>
                <a:ea typeface="微軟正黑體" pitchFamily="34" charset="-120"/>
                <a:cs typeface="Arial Unicode MS" pitchFamily="34" charset="-120"/>
              </a:defRPr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5800" y="4500570"/>
            <a:ext cx="3886200" cy="16430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微軟正黑體" pitchFamily="34" charset="-120"/>
                <a:ea typeface="微軟正黑體" pitchFamily="34" charset="-120"/>
                <a:cs typeface="Arial Unicode MS" pitchFamily="34" charset="-120"/>
              </a:defRPr>
            </a:lvl1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1B05E75-9759-4214-B8F9-D266607EBF31}" type="datetimeFigureOut">
              <a:rPr kumimoji="0" lang="zh-TW" altLang="en-US" b="0" i="0" kern="1200" cap="none" spc="0" normalizeH="0" baseline="0" noProof="0"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2017/8/25</a:t>
            </a:fld>
            <a:endParaRPr kumimoji="0" lang="zh-TW" altLang="en-US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Arial Unicode MS" pitchFamily="34" charset="-120"/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latin typeface="微軟正黑體" pitchFamily="34" charset="-120"/>
                <a:ea typeface="微軟正黑體" pitchFamily="34" charset="-120"/>
                <a:cs typeface="Arial Unicode MS" pitchFamily="34" charset="-120"/>
              </a:defRPr>
            </a:lvl1pPr>
          </a:lstStyle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b="0" i="0" kern="1200" cap="none" spc="0" normalizeH="0" baseline="0" noProof="0">
              <a:latin typeface="微軟正黑體" pitchFamily="34" charset="-120"/>
              <a:ea typeface="微軟正黑體" pitchFamily="34" charset="-120"/>
              <a:cs typeface="Arial Unicode MS" pitchFamily="34" charset="-120"/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TW" sz="1200" noProof="1" dirty="0">
                <a:solidFill>
                  <a:srgbClr val="898989"/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‹#›</a:t>
            </a:fld>
            <a:endParaRPr lang="en-US" altLang="zh-TW" sz="1200" noProof="1">
              <a:solidFill>
                <a:srgbClr val="898989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fontAlgn="base"/>
            <a:fld id="{9A0DB2DC-4C9A-4742-B13C-FB6460FD3503}" type="slidenum">
              <a:rPr lang="en-US" altLang="zh-TW" sz="1200" strike="noStrike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fontAlgn="base"/>
            <a:fld id="{9A0DB2DC-4C9A-4742-B13C-FB6460FD3503}" type="slidenum">
              <a:rPr lang="en-US" altLang="zh-TW" sz="1200" strike="noStrike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fontAlgn="base"/>
            <a:fld id="{9A0DB2DC-4C9A-4742-B13C-FB6460FD3503}" type="slidenum">
              <a:rPr lang="en-US" altLang="zh-TW" sz="1200" strike="noStrike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fontAlgn="base"/>
            <a:fld id="{9A0DB2DC-4C9A-4742-B13C-FB6460FD3503}" type="slidenum">
              <a:rPr lang="en-US" altLang="zh-TW" sz="1200" strike="noStrike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  <a:p>
            <a:pPr lvl="1" fontAlgn="base"/>
            <a:r>
              <a:rPr lang="zh-TW" altLang="en-US" strike="noStrike" noProof="1" smtClean="0"/>
              <a:t>第二層</a:t>
            </a:r>
          </a:p>
          <a:p>
            <a:pPr lvl="2" fontAlgn="base"/>
            <a:r>
              <a:rPr lang="zh-TW" altLang="en-US" strike="noStrike" noProof="1" smtClean="0"/>
              <a:t>第三層</a:t>
            </a:r>
          </a:p>
          <a:p>
            <a:pPr lvl="3" fontAlgn="base"/>
            <a:r>
              <a:rPr lang="zh-TW" altLang="en-US" strike="noStrike" noProof="1" smtClean="0"/>
              <a:t>第四層</a:t>
            </a:r>
          </a:p>
          <a:p>
            <a:pPr lvl="4" fontAlgn="base"/>
            <a:r>
              <a:rPr lang="zh-TW" altLang="en-US" strike="noStrike" noProof="1" smtClean="0"/>
              <a:t>第五層</a:t>
            </a:r>
            <a:endParaRPr lang="zh-TW" altLang="en-US" strike="noStrike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fontAlgn="base"/>
            <a:fld id="{9A0DB2DC-4C9A-4742-B13C-FB6460FD3503}" type="slidenum">
              <a:rPr lang="en-US" altLang="zh-TW" sz="1200" strike="noStrike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TW" altLang="en-US" strike="noStrike" noProof="1" smtClean="0"/>
              <a:t>按一下以編輯母片標題樣式</a:t>
            </a:r>
            <a:endParaRPr lang="zh-TW" altLang="en-US" strike="noStrike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kumimoji="0" lang="zh-TW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按一下圖示以新增圖片</a:t>
            </a:r>
            <a:endParaRPr kumimoji="0" lang="zh-TW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TW" altLang="en-US" strike="noStrike" noProof="1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fontAlgn="base"/>
            <a:fld id="{9A0DB2DC-4C9A-4742-B13C-FB6460FD3503}" type="slidenum">
              <a:rPr lang="en-US" altLang="zh-TW" sz="1200" strike="noStrike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 indent="-285750"/>
            <a:r>
              <a:rPr lang="zh-TW" altLang="en-US" dirty="0"/>
              <a:t>第二層</a:t>
            </a:r>
          </a:p>
          <a:p>
            <a:pPr lvl="2" indent="-228600"/>
            <a:r>
              <a:rPr lang="zh-TW" altLang="en-US" dirty="0"/>
              <a:t>第三層</a:t>
            </a:r>
          </a:p>
          <a:p>
            <a:pPr lvl="3" indent="-228600"/>
            <a:r>
              <a:rPr lang="zh-TW" altLang="en-US" dirty="0"/>
              <a:t>第四層</a:t>
            </a:r>
          </a:p>
          <a:p>
            <a:pPr lvl="4" indent="-228600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1BF5AF7-D917-4367-8833-13F8CFAFF108}" type="datetimeFigureOut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2017/8/25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r" fontAlgn="base"/>
            <a:fld id="{9A0DB2DC-4C9A-4742-B13C-FB6460FD3503}" type="slidenum">
              <a:rPr lang="en-US" altLang="zh-TW" sz="1200" strike="noStrike" noProof="1" dirty="0">
                <a:solidFill>
                  <a:srgbClr val="898989"/>
                </a:solidFill>
                <a:latin typeface="Arial" pitchFamily="34" charset="0"/>
                <a:ea typeface="新細明體" pitchFamily="18" charset="-120"/>
                <a:cs typeface="+mn-ea"/>
              </a:rPr>
              <a:t>‹#›</a:t>
            </a:fld>
            <a:endParaRPr lang="en-US" altLang="zh-TW" sz="1200" strike="noStrike" noProof="1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fad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NaNaWe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標題 4"/>
          <p:cNvSpPr>
            <a:spLocks noGrp="1"/>
          </p:cNvSpPr>
          <p:nvPr>
            <p:ph type="ctrTitle"/>
          </p:nvPr>
        </p:nvSpPr>
        <p:spPr>
          <a:xfrm>
            <a:off x="2598738" y="1519238"/>
            <a:ext cx="6153150" cy="2211387"/>
          </a:xfrm>
          <a:ln/>
        </p:spPr>
        <p:txBody>
          <a:bodyPr wrap="square" lIns="91440" tIns="45720" rIns="91440" bIns="45720" anchor="t"/>
          <a:lstStyle/>
          <a:p>
            <a:pPr algn="l" eaLnBrk="1" hangingPunct="1"/>
            <a:r>
              <a:rPr lang="en-US" altLang="zh-TW" sz="4400" kern="1200" dirty="0">
                <a:latin typeface="微軟正黑體" pitchFamily="34" charset="-120"/>
                <a:ea typeface="微軟正黑體" pitchFamily="34" charset="-120"/>
                <a:cs typeface="+mj-cs"/>
              </a:rPr>
              <a:t/>
            </a:r>
            <a:br>
              <a:rPr lang="en-US" altLang="zh-TW" sz="4400" kern="1200" dirty="0">
                <a:latin typeface="微軟正黑體" pitchFamily="34" charset="-120"/>
                <a:ea typeface="微軟正黑體" pitchFamily="34" charset="-120"/>
                <a:cs typeface="+mj-cs"/>
              </a:rPr>
            </a:br>
            <a:r>
              <a:rPr lang="en-US" altLang="zh-TW" sz="4400" kern="1200" dirty="0">
                <a:latin typeface="微軟正黑體" pitchFamily="34" charset="-120"/>
                <a:ea typeface="微軟正黑體" pitchFamily="34" charset="-120"/>
                <a:cs typeface="+mj-cs"/>
              </a:rPr>
              <a:t>BPM</a:t>
            </a:r>
            <a:br>
              <a:rPr lang="en-US" altLang="zh-TW" sz="4400" kern="1200" dirty="0">
                <a:latin typeface="微軟正黑體" pitchFamily="34" charset="-120"/>
                <a:ea typeface="微軟正黑體" pitchFamily="34" charset="-120"/>
                <a:cs typeface="+mj-cs"/>
              </a:rPr>
            </a:br>
            <a:r>
              <a:rPr lang="zh-TW" altLang="en-US" sz="4400" kern="1200" dirty="0" smtClean="0">
                <a:latin typeface="微軟正黑體" pitchFamily="34" charset="-120"/>
                <a:ea typeface="微軟正黑體" pitchFamily="34" charset="-120"/>
                <a:cs typeface="+mj-cs"/>
              </a:rPr>
              <a:t>系统操作</a:t>
            </a:r>
            <a:br>
              <a:rPr lang="zh-TW" altLang="en-US" sz="4400" kern="1200" dirty="0" smtClean="0">
                <a:latin typeface="微軟正黑體" pitchFamily="34" charset="-120"/>
                <a:ea typeface="微軟正黑體" pitchFamily="34" charset="-120"/>
                <a:cs typeface="+mj-cs"/>
              </a:rPr>
            </a:br>
            <a:r>
              <a:rPr lang="en-US" altLang="zh-TW" sz="4400" kern="1200" dirty="0">
                <a:latin typeface="微軟正黑體" pitchFamily="34" charset="-120"/>
                <a:ea typeface="微軟正黑體" pitchFamily="34" charset="-120"/>
                <a:cs typeface="+mj-cs"/>
              </a:rPr>
              <a:t/>
            </a:r>
            <a:br>
              <a:rPr lang="en-US" altLang="zh-TW" sz="4400" kern="1200" dirty="0">
                <a:latin typeface="微軟正黑體" pitchFamily="34" charset="-120"/>
                <a:ea typeface="微軟正黑體" pitchFamily="34" charset="-120"/>
                <a:cs typeface="+mj-cs"/>
              </a:rPr>
            </a:br>
            <a:endParaRPr lang="zh-TW" altLang="en-US" sz="4400" kern="1200" dirty="0"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7172" name="副標題 5"/>
          <p:cNvSpPr>
            <a:spLocks noGrp="1"/>
          </p:cNvSpPr>
          <p:nvPr>
            <p:ph type="subTitle"/>
          </p:nvPr>
        </p:nvSpPr>
        <p:spPr>
          <a:xfrm>
            <a:off x="2511425" y="4845050"/>
            <a:ext cx="6632575" cy="1446213"/>
          </a:xfrm>
          <a:ln/>
        </p:spPr>
        <p:txBody>
          <a:bodyPr anchor="t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500"/>
              </a:spcAft>
              <a:buClrTx/>
              <a:buSzTx/>
              <a:buFont typeface="Arial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鼎捷软件</a:t>
            </a:r>
            <a:r>
              <a:rPr kumimoji="0" lang="en-US" altLang="zh-TW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BPM</a:t>
            </a: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事业部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 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771650"/>
            <a:ext cx="8443913" cy="45053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发起流程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发起后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画面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(4/4)</a:t>
            </a:r>
          </a:p>
        </p:txBody>
      </p:sp>
      <p:sp>
        <p:nvSpPr>
          <p:cNvPr id="2662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10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6" name="Rectangle 9"/>
          <p:cNvSpPr/>
          <p:nvPr/>
        </p:nvSpPr>
        <p:spPr>
          <a:xfrm>
            <a:off x="4859338" y="3213100"/>
            <a:ext cx="2824162" cy="227013"/>
          </a:xfrm>
          <a:prstGeom prst="rect">
            <a:avLst/>
          </a:prstGeom>
          <a:noFill/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流程菜单介绍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流程草稿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(1/4)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numCol="1" anchor="t" anchorCtr="0" compatLnSpc="1"/>
          <a:lstStyle/>
          <a:p>
            <a:pPr marL="495300" marR="0" lvl="0" indent="-4953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使用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目的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895350" marR="0" lvl="1" indent="-4953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发起流程时，数据输入到一半因其他业务被中断，可先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暂时存檔</a:t>
            </a: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，之后再取出原先数据继续作业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495300" marR="0" lvl="0" indent="-4953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步骤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: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发起流程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选择欲发起之流程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输入资料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储存</a:t>
            </a:r>
            <a:r>
              <a:rPr kumimoji="0" lang="zh-TW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草稿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输入流程草稿主旨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</a:t>
            </a:r>
            <a:r>
              <a:rPr kumimoji="0" lang="zh-TW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草稿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选择草稿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继续发起流程的作业</a:t>
            </a:r>
            <a:endParaRPr kumimoji="0" lang="zh-TW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867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11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1438"/>
            <a:ext cx="9144000" cy="514032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流程草稿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储存草稿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2/4)</a:t>
            </a:r>
            <a:endParaRPr lang="zh-TW" altLang="zh-TW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7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12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pic>
        <p:nvPicPr>
          <p:cNvPr id="32774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4005263"/>
            <a:ext cx="4648200" cy="120015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12296" name="Rectangle 8"/>
          <p:cNvSpPr/>
          <p:nvPr/>
        </p:nvSpPr>
        <p:spPr>
          <a:xfrm>
            <a:off x="2555875" y="2565400"/>
            <a:ext cx="576263" cy="287338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875"/>
            <a:ext cx="9217025" cy="5181600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9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875"/>
            <a:ext cx="9144000" cy="514032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32771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>
                <a:latin typeface="微軟正黑體" pitchFamily="34" charset="-120"/>
                <a:ea typeface="微軟正黑體" pitchFamily="34" charset="-120"/>
              </a:rPr>
              <a:t>流程草稿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删除草稿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3/4)</a:t>
            </a:r>
            <a:endParaRPr lang="zh-TW" altLang="zh-TW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2772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13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8" name="AutoShape 10"/>
          <p:cNvSpPr/>
          <p:nvPr/>
        </p:nvSpPr>
        <p:spPr>
          <a:xfrm>
            <a:off x="3851275" y="2565400"/>
            <a:ext cx="2568575" cy="798513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删除草稿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317" name="Freeform 13"/>
          <p:cNvSpPr/>
          <p:nvPr/>
        </p:nvSpPr>
        <p:spPr bwMode="auto">
          <a:xfrm>
            <a:off x="1682750" y="2692400"/>
            <a:ext cx="2241550" cy="88900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AutoShape 10"/>
          <p:cNvSpPr/>
          <p:nvPr/>
        </p:nvSpPr>
        <p:spPr>
          <a:xfrm>
            <a:off x="6227763" y="5157788"/>
            <a:ext cx="2568575" cy="798512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点选后可继续填写窗体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319" name="Freeform 13"/>
          <p:cNvSpPr/>
          <p:nvPr/>
        </p:nvSpPr>
        <p:spPr bwMode="auto">
          <a:xfrm>
            <a:off x="5867400" y="3573463"/>
            <a:ext cx="1785938" cy="1571625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23" name="Rectangle 11"/>
          <p:cNvSpPr/>
          <p:nvPr/>
        </p:nvSpPr>
        <p:spPr>
          <a:xfrm>
            <a:off x="1258888" y="3789363"/>
            <a:ext cx="936625" cy="14287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33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87" y="1412875"/>
            <a:ext cx="9221787" cy="5183188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>
                <a:latin typeface="微軟正黑體" pitchFamily="34" charset="-120"/>
                <a:ea typeface="微軟正黑體" pitchFamily="34" charset="-120"/>
              </a:rPr>
              <a:t>流程草稿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选择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4/4)</a:t>
            </a:r>
            <a:endParaRPr lang="zh-TW" altLang="zh-TW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379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14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33796" name="AutoShape 10"/>
          <p:cNvSpPr/>
          <p:nvPr/>
        </p:nvSpPr>
        <p:spPr>
          <a:xfrm>
            <a:off x="919163" y="4718050"/>
            <a:ext cx="2568575" cy="798513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更新或删除草稿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438" name="Freeform 13"/>
          <p:cNvSpPr/>
          <p:nvPr/>
        </p:nvSpPr>
        <p:spPr bwMode="auto">
          <a:xfrm>
            <a:off x="3486150" y="5300663"/>
            <a:ext cx="1584325" cy="865188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reeform 13"/>
          <p:cNvSpPr/>
          <p:nvPr/>
        </p:nvSpPr>
        <p:spPr bwMode="auto">
          <a:xfrm>
            <a:off x="2771775" y="2852738"/>
            <a:ext cx="46038" cy="1865313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流程菜单介绍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撤销流程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1/3)</a:t>
            </a:r>
            <a:endParaRPr lang="zh-TW" altLang="zh-TW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numCol="1" anchor="t" anchorCtr="0" compatLnSpc="1"/>
          <a:lstStyle/>
          <a:p>
            <a:pPr marL="495300" marR="0" lvl="0" indent="-4953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使用</a:t>
            </a: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目的</a:t>
            </a:r>
            <a:endParaRPr kumimoji="0" lang="en-US" altLang="zh-TW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895350" marR="0" lvl="1" indent="-4953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撤销曾经发起过的流程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495300" marR="0" lvl="0" indent="-4953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步骤：</a:t>
            </a: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输入查询条件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从功能选单选择撤销流程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选取要撤销的流程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填写撤销的理由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 撤销流程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66675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使用者：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填表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人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发起者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 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、系统管理者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481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15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412875"/>
            <a:ext cx="8886825" cy="499745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撤销流程画面说明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2/3)</a:t>
            </a:r>
            <a:endParaRPr lang="zh-TW" altLang="zh-TW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686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16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36868" name="AutoShape 10"/>
          <p:cNvSpPr/>
          <p:nvPr/>
        </p:nvSpPr>
        <p:spPr>
          <a:xfrm>
            <a:off x="5076825" y="5229225"/>
            <a:ext cx="2568575" cy="798513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输入查询条件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486" name="Freeform 13"/>
          <p:cNvSpPr/>
          <p:nvPr/>
        </p:nvSpPr>
        <p:spPr bwMode="auto">
          <a:xfrm>
            <a:off x="6227763" y="3716338"/>
            <a:ext cx="720725" cy="1512888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3" name="Rectangle 9"/>
          <p:cNvSpPr/>
          <p:nvPr/>
        </p:nvSpPr>
        <p:spPr>
          <a:xfrm>
            <a:off x="1476375" y="2873375"/>
            <a:ext cx="1366838" cy="14287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412875"/>
            <a:ext cx="8856663" cy="518477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38914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撤销流程画面说明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3/3)</a:t>
            </a:r>
            <a:endParaRPr lang="zh-TW" altLang="zh-TW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891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17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8" name="AutoShape 10"/>
          <p:cNvSpPr/>
          <p:nvPr/>
        </p:nvSpPr>
        <p:spPr>
          <a:xfrm>
            <a:off x="3270250" y="2205038"/>
            <a:ext cx="2568575" cy="655637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en-US" altLang="zh-TW" dirty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en-US" altLang="zh-TW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 确认撤销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413" name="Freeform 13"/>
          <p:cNvSpPr/>
          <p:nvPr/>
        </p:nvSpPr>
        <p:spPr bwMode="auto">
          <a:xfrm flipV="1">
            <a:off x="1614488" y="2492375"/>
            <a:ext cx="1655763" cy="215900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254125" y="4581525"/>
            <a:ext cx="2568575" cy="727075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en-US" altLang="zh-TW" dirty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TW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 选取要撤销之流程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415" name="Freeform 13"/>
          <p:cNvSpPr/>
          <p:nvPr/>
        </p:nvSpPr>
        <p:spPr bwMode="auto">
          <a:xfrm>
            <a:off x="1543050" y="3500438"/>
            <a:ext cx="144463" cy="1049338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AutoShape 10"/>
          <p:cNvSpPr/>
          <p:nvPr/>
        </p:nvSpPr>
        <p:spPr>
          <a:xfrm>
            <a:off x="4422775" y="3932238"/>
            <a:ext cx="2568575" cy="798512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en-US" altLang="zh-TW" dirty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en-US" altLang="zh-TW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 键入撤销理由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417" name="Freeform 13"/>
          <p:cNvSpPr/>
          <p:nvPr/>
        </p:nvSpPr>
        <p:spPr bwMode="auto">
          <a:xfrm>
            <a:off x="4999038" y="2997200"/>
            <a:ext cx="428625" cy="927100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35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488" y="4005263"/>
            <a:ext cx="2457450" cy="1695450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13" name="Rectangle 9"/>
          <p:cNvSpPr/>
          <p:nvPr/>
        </p:nvSpPr>
        <p:spPr>
          <a:xfrm>
            <a:off x="1254125" y="3357563"/>
            <a:ext cx="7494588" cy="35877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26637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988" y="3327400"/>
            <a:ext cx="381000" cy="388938"/>
          </a:xfrm>
          <a:prstGeom prst="rect">
            <a:avLst/>
          </a:prstGeom>
          <a:noFill/>
          <a:ln w="1270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  <a:effectLst>
            <a:prstShdw prst="shdw17" dist="17961" dir="2699999">
              <a:srgbClr val="2F4D71"/>
            </a:prstShdw>
          </a:effectLst>
        </p:spPr>
      </p:pic>
      <p:pic>
        <p:nvPicPr>
          <p:cNvPr id="26636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8" y="1412875"/>
            <a:ext cx="8856662" cy="5402263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15" name="Rectangle 9"/>
          <p:cNvSpPr/>
          <p:nvPr/>
        </p:nvSpPr>
        <p:spPr>
          <a:xfrm>
            <a:off x="1706563" y="2530475"/>
            <a:ext cx="1368425" cy="25082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6" name="Rectangle 9"/>
          <p:cNvSpPr/>
          <p:nvPr/>
        </p:nvSpPr>
        <p:spPr>
          <a:xfrm>
            <a:off x="7812088" y="3473450"/>
            <a:ext cx="1008062" cy="45085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25688" y="5673725"/>
            <a:ext cx="5486400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流程撤销后，可以在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追踪流程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查到曾经被撤销的流程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流程菜单介绍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追踪流程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1/6)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numCol="1" anchor="t" anchorCtr="0" compatLnSpc="1"/>
          <a:lstStyle/>
          <a:p>
            <a:pPr marL="495300" marR="0" lvl="0" indent="-495300" algn="l" defTabSz="10299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目的</a:t>
            </a:r>
            <a:endParaRPr kumimoji="0" lang="en-US" altLang="zh-TW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895350" marR="0" lvl="1" indent="-495300" algn="l" defTabSz="10299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查看流程目前的状况，正在由谁处理、结案与否等。</a:t>
            </a:r>
            <a:endParaRPr kumimoji="0" lang="en-US" altLang="zh-TW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895350" marR="0" lvl="1" indent="-495300" algn="l" defTabSz="10299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使用者只允许追踪</a:t>
            </a: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发起</a:t>
            </a: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及</a:t>
            </a: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参与过</a:t>
            </a: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的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流程。</a:t>
            </a:r>
          </a:p>
          <a:p>
            <a:pPr marL="495300" marR="0" lvl="0" indent="-495300" algn="l" defTabSz="102997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步骤：</a:t>
            </a: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1066800" marR="0" lvl="1" indent="-457200" algn="l" defTabSz="10299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点选功能选单的追踪流程</a:t>
            </a:r>
          </a:p>
          <a:p>
            <a:pPr marL="1066800" marR="0" lvl="1" indent="-457200" algn="l" defTabSz="10299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选择查询的方式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609600" marR="0" lvl="1" indent="0" algn="l" defTabSz="10299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1066800" marR="0" lvl="1" indent="-457200" algn="l" defTabSz="10299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096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18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875"/>
            <a:ext cx="9144000" cy="5141913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3010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追踪流程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画面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2/6)</a:t>
            </a:r>
            <a:endParaRPr lang="zh-TW" altLang="zh-TW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30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19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39940" name="Rectangle 4"/>
          <p:cNvSpPr/>
          <p:nvPr/>
        </p:nvSpPr>
        <p:spPr>
          <a:xfrm>
            <a:off x="1258888" y="2997200"/>
            <a:ext cx="720725" cy="2159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9941" name="Rectangle 5"/>
          <p:cNvSpPr/>
          <p:nvPr/>
        </p:nvSpPr>
        <p:spPr>
          <a:xfrm>
            <a:off x="1978025" y="2997200"/>
            <a:ext cx="577850" cy="2159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9942" name="Rectangle 6"/>
          <p:cNvSpPr/>
          <p:nvPr/>
        </p:nvSpPr>
        <p:spPr>
          <a:xfrm>
            <a:off x="2555875" y="2997200"/>
            <a:ext cx="576263" cy="2159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" name="AutoShape 10"/>
          <p:cNvSpPr/>
          <p:nvPr/>
        </p:nvSpPr>
        <p:spPr>
          <a:xfrm>
            <a:off x="2051050" y="5518150"/>
            <a:ext cx="1728788" cy="798513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algn="ctr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自己曾经</a:t>
            </a:r>
          </a:p>
          <a:p>
            <a:pPr lvl="0" algn="ctr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发起过的流程</a:t>
            </a:r>
            <a:endParaRPr lang="zh-TW" altLang="en-US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468" name="Freeform 13"/>
          <p:cNvSpPr/>
          <p:nvPr/>
        </p:nvSpPr>
        <p:spPr bwMode="auto">
          <a:xfrm flipH="1" flipV="1">
            <a:off x="1474788" y="3357563"/>
            <a:ext cx="503238" cy="2592388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AutoShape 10"/>
          <p:cNvSpPr/>
          <p:nvPr/>
        </p:nvSpPr>
        <p:spPr>
          <a:xfrm>
            <a:off x="4427538" y="4221163"/>
            <a:ext cx="1728787" cy="654050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algn="ctr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额外授权</a:t>
            </a:r>
          </a:p>
          <a:p>
            <a:pPr lvl="0" algn="ctr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dirty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流程</a:t>
            </a:r>
          </a:p>
        </p:txBody>
      </p:sp>
      <p:sp>
        <p:nvSpPr>
          <p:cNvPr id="19470" name="Freeform 13"/>
          <p:cNvSpPr/>
          <p:nvPr/>
        </p:nvSpPr>
        <p:spPr bwMode="auto">
          <a:xfrm flipH="1" flipV="1">
            <a:off x="2843213" y="3213100"/>
            <a:ext cx="1584325" cy="1296988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AutoShape 10"/>
          <p:cNvSpPr/>
          <p:nvPr/>
        </p:nvSpPr>
        <p:spPr>
          <a:xfrm>
            <a:off x="2484438" y="4797425"/>
            <a:ext cx="1728787" cy="654050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algn="ctr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曾经</a:t>
            </a:r>
          </a:p>
          <a:p>
            <a:pPr lvl="0" algn="ctr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签核过的流程</a:t>
            </a:r>
            <a:endParaRPr lang="zh-TW" altLang="en-US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472" name="Freeform 13"/>
          <p:cNvSpPr/>
          <p:nvPr/>
        </p:nvSpPr>
        <p:spPr bwMode="auto">
          <a:xfrm flipH="1" flipV="1">
            <a:off x="2051050" y="3357563"/>
            <a:ext cx="504825" cy="1800225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/>
          <p:nvPr/>
        </p:nvSpPr>
        <p:spPr>
          <a:xfrm>
            <a:off x="3922713" y="2997200"/>
            <a:ext cx="1801812" cy="2159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6" name="AutoShape 10"/>
          <p:cNvSpPr/>
          <p:nvPr/>
        </p:nvSpPr>
        <p:spPr>
          <a:xfrm>
            <a:off x="6443663" y="3933825"/>
            <a:ext cx="1728787" cy="654050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algn="ctr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自行设定</a:t>
            </a:r>
          </a:p>
          <a:p>
            <a:pPr lvl="0" algn="ctr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查询条件</a:t>
            </a:r>
            <a:endParaRPr lang="zh-TW" altLang="en-US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475" name="Freeform 13"/>
          <p:cNvSpPr/>
          <p:nvPr/>
        </p:nvSpPr>
        <p:spPr bwMode="auto">
          <a:xfrm flipH="1" flipV="1">
            <a:off x="5508625" y="3213100"/>
            <a:ext cx="1008063" cy="865188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ectangle 6"/>
          <p:cNvSpPr/>
          <p:nvPr/>
        </p:nvSpPr>
        <p:spPr>
          <a:xfrm>
            <a:off x="6221413" y="1773238"/>
            <a:ext cx="654050" cy="576262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1338" y="5724525"/>
            <a:ext cx="2835275" cy="6461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eaLnBrk="0" hangingPunct="0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查出曾经撤销流程可用于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?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lvl="0" eaLnBrk="0" hangingPunct="0"/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 animBg="1"/>
      <p:bldP spid="39940" grpId="1" animBg="1"/>
      <p:bldP spid="39941" grpId="0" animBg="1"/>
      <p:bldP spid="39941" grpId="1" animBg="1"/>
      <p:bldP spid="39942" grpId="0" animBg="1"/>
      <p:bldP spid="39942" grpId="1" animBg="1"/>
      <p:bldP spid="5" grpId="0" animBg="1"/>
      <p:bldP spid="5" grpId="1" animBg="1"/>
      <p:bldP spid="2" grpId="0" animBg="1"/>
      <p:bldP spid="2" grpId="1" animBg="1"/>
      <p:bldP spid="3" grpId="0" animBg="1"/>
      <p:bldP spid="3" grpId="1" animBg="1"/>
      <p:bldP spid="4" grpId="0" animBg="1"/>
      <p:bldP spid="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系统登入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266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marL="682625" indent="-568325" eaLnBrk="1" hangingPunct="1">
              <a:buFont typeface="Wingdings" pitchFamily="2" charset="2"/>
            </a:pPr>
            <a:r>
              <a:rPr lang="zh-TW" altLang="en-US" sz="28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连结网址</a:t>
            </a:r>
          </a:p>
          <a:p>
            <a:pPr marL="982980" lvl="1" indent="-186055" eaLnBrk="1" hangingPunct="1">
              <a:buFont typeface="Wingdings" pitchFamily="2" charset="2"/>
            </a:pP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  <a:hlinkClick r:id="rId3"/>
              </a:rPr>
              <a:t>http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  <a:hlinkClick r:id="rId3"/>
              </a:rPr>
              <a:t>://localhost:8086/NaNaWeb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默认为全屏幕画面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TW" sz="2000" dirty="0">
              <a:latin typeface="微軟正黑體" pitchFamily="34" charset="-120"/>
              <a:ea typeface="微軟正黑體" pitchFamily="34" charset="-120"/>
            </a:endParaRPr>
          </a:p>
          <a:p>
            <a:pPr marL="982980" lvl="1" indent="-186055" eaLnBrk="1" hangingPunct="1">
              <a:buFont typeface="Wingdings" pitchFamily="2" charset="2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建议浏览器：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IE 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9</a:t>
            </a:r>
          </a:p>
          <a:p>
            <a:pPr marL="982980" lvl="1" indent="-186055" eaLnBrk="1" hangingPunct="1">
              <a:buFont typeface="Wingdings" pitchFamily="2" charset="2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建议分辨率：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1024 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x  768 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以上</a:t>
            </a:r>
            <a:endParaRPr lang="en-US" altLang="zh-TW" sz="2000" dirty="0">
              <a:latin typeface="微軟正黑體" pitchFamily="34" charset="-120"/>
              <a:ea typeface="微軟正黑體" pitchFamily="34" charset="-120"/>
            </a:endParaRPr>
          </a:p>
          <a:p>
            <a:pPr marL="682625" indent="-568325" eaLnBrk="1" hangingPunct="1">
              <a:buFont typeface="Wingdings" pitchFamily="2" charset="2"/>
            </a:pPr>
            <a:r>
              <a:rPr lang="zh-TW" altLang="en-US" sz="28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登入账号：同工号</a:t>
            </a:r>
          </a:p>
          <a:p>
            <a:pPr marL="682625" indent="-568325" eaLnBrk="1" hangingPunct="1">
              <a:buFont typeface="Wingdings" pitchFamily="2" charset="2"/>
            </a:pPr>
            <a:r>
              <a:rPr lang="zh-TW" altLang="en-US" sz="28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登入密码：预设同账号</a:t>
            </a:r>
            <a:r>
              <a:rPr lang="en-US" altLang="zh-TW" sz="28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8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有分大小写</a:t>
            </a:r>
            <a:r>
              <a:rPr lang="en-US" altLang="zh-TW" sz="28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TW" sz="2800" dirty="0">
              <a:solidFill>
                <a:schemeClr val="tx2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682625" indent="-568325" eaLnBrk="1" hangingPunct="1">
              <a:buFont typeface="Wingdings" pitchFamily="2" charset="2"/>
            </a:pPr>
            <a:r>
              <a:rPr lang="zh-TW" altLang="en-US" sz="2800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语系：繁体中文、简体中文、英文</a:t>
            </a:r>
          </a:p>
          <a:p>
            <a:pPr marL="982980" lvl="1" indent="-186055" eaLnBrk="1" hangingPunct="1">
              <a:buFont typeface="Wingdings" pitchFamily="2" charset="2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预设：根据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IE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的预设语系</a:t>
            </a:r>
          </a:p>
          <a:p>
            <a:pPr marL="982980" lvl="1" indent="-186055" eaLnBrk="1" hangingPunct="1">
              <a:buClr>
                <a:srgbClr val="FFC000"/>
              </a:buClr>
              <a:buFont typeface="Wingdings" pitchFamily="2" charset="2"/>
              <a:buChar char="ü"/>
            </a:pP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26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2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1438"/>
            <a:ext cx="9221788" cy="5183187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追踪流程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-</a:t>
            </a:r>
            <a:r>
              <a:rPr kumimoji="0" lang="zh-TW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重发新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流程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(3/6)</a:t>
            </a:r>
            <a:endParaRPr kumimoji="0" lang="zh-TW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4505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20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43013" name="Rectangle 5"/>
          <p:cNvSpPr/>
          <p:nvPr/>
        </p:nvSpPr>
        <p:spPr>
          <a:xfrm>
            <a:off x="1908175" y="2565400"/>
            <a:ext cx="360363" cy="287338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3014" name="Rectangle 6"/>
          <p:cNvSpPr/>
          <p:nvPr/>
        </p:nvSpPr>
        <p:spPr>
          <a:xfrm flipV="1">
            <a:off x="3348038" y="3357563"/>
            <a:ext cx="3024187" cy="1751012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27658" name="Picture 10"/>
          <p:cNvPicPr>
            <a:picLocks noChangeAspect="1"/>
          </p:cNvPicPr>
          <p:nvPr/>
        </p:nvPicPr>
        <p:blipFill>
          <a:blip r:embed="rId4"/>
          <a:srcRect l="38931" t="42125" r="37825" b="34250"/>
          <a:stretch>
            <a:fillRect/>
          </a:stretch>
        </p:blipFill>
        <p:spPr>
          <a:xfrm>
            <a:off x="3348038" y="3357563"/>
            <a:ext cx="3024187" cy="172720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  <p:bldP spid="430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內容版面配置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288" y="1628775"/>
            <a:ext cx="8459787" cy="4864100"/>
          </a:xfrm>
          <a:ln/>
        </p:spPr>
      </p:pic>
      <p:sp>
        <p:nvSpPr>
          <p:cNvPr id="47106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追踪流程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重发通知信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4/6)</a:t>
            </a:r>
            <a:endParaRPr lang="en-US" altLang="zh-TW" sz="4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710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21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47108" name="Rectangle 8"/>
          <p:cNvSpPr/>
          <p:nvPr/>
        </p:nvSpPr>
        <p:spPr>
          <a:xfrm>
            <a:off x="3203575" y="5300663"/>
            <a:ext cx="901700" cy="8128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628775"/>
            <a:ext cx="8180388" cy="5035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9154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追踪流程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重发通知信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5/6)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915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22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49156" name="Rectangle 4"/>
          <p:cNvSpPr/>
          <p:nvPr/>
        </p:nvSpPr>
        <p:spPr>
          <a:xfrm>
            <a:off x="611188" y="4652963"/>
            <a:ext cx="1481137" cy="306387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1550988"/>
            <a:ext cx="9063038" cy="509587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88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" y="1535113"/>
            <a:ext cx="9036050" cy="508000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51203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追踪流程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窗体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下的签核意见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6/6)</a:t>
            </a:r>
          </a:p>
        </p:txBody>
      </p:sp>
      <p:sp>
        <p:nvSpPr>
          <p:cNvPr id="5120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23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5" name="AutoShape 10"/>
          <p:cNvSpPr/>
          <p:nvPr/>
        </p:nvSpPr>
        <p:spPr>
          <a:xfrm>
            <a:off x="292100" y="4775200"/>
            <a:ext cx="2568575" cy="798513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窗体属性下方可显示签核意见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582" name="Freeform 13"/>
          <p:cNvSpPr/>
          <p:nvPr/>
        </p:nvSpPr>
        <p:spPr bwMode="auto">
          <a:xfrm>
            <a:off x="2813050" y="5133975"/>
            <a:ext cx="1944688" cy="504825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流程菜单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处理待办事项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1/2)</a:t>
            </a:r>
            <a:endParaRPr lang="zh-TW" altLang="zh-TW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numCol="1" anchor="t" anchorCtr="0" compatLnSpc="1"/>
          <a:lstStyle/>
          <a:p>
            <a:pPr marL="495300" marR="0" lvl="0" indent="-495300" algn="l" defTabSz="97282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ea typeface="微軟正黑體" pitchFamily="34" charset="-120"/>
                <a:cs typeface="+mn-cs"/>
              </a:rPr>
              <a:t>目的</a:t>
            </a:r>
            <a:endParaRPr kumimoji="0" lang="en-US" altLang="zh-TW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微軟正黑體" pitchFamily="34" charset="-120"/>
              <a:cs typeface="+mn-cs"/>
            </a:endParaRPr>
          </a:p>
          <a:p>
            <a:pPr marL="895350" marR="0" lvl="1" indent="-495300" algn="l" defTabSz="97282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ea typeface="微軟正黑體" pitchFamily="34" charset="-120"/>
                <a:cs typeface="+mn-cs"/>
              </a:rPr>
              <a:t>处理使用者所负责的工作</a:t>
            </a:r>
          </a:p>
          <a:p>
            <a:pPr marL="495300" marR="0" lvl="0" indent="-495300" algn="l" defTabSz="972820" rtl="0" eaLnBrk="1" fontAlgn="base" latinLnBrk="0" hangingPunct="1">
              <a:lnSpc>
                <a:spcPct val="100000"/>
              </a:lnSpc>
              <a:spcBef>
                <a:spcPct val="65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ea typeface="微軟正黑體" pitchFamily="34" charset="-120"/>
                <a:cs typeface="+mn-cs"/>
              </a:rPr>
              <a:t>步骤</a:t>
            </a:r>
            <a:r>
              <a:rPr kumimoji="0" lang="en-US" altLang="zh-TW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itchFamily="65" charset="-120"/>
                <a:ea typeface="微軟正黑體" pitchFamily="34" charset="-120"/>
                <a:cs typeface="+mn-cs"/>
              </a:rPr>
              <a:t>:</a:t>
            </a: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itchFamily="65" charset="-120"/>
              <a:ea typeface="微軟正黑體" pitchFamily="34" charset="-120"/>
              <a:cs typeface="+mn-cs"/>
            </a:endParaRPr>
          </a:p>
          <a:p>
            <a:pPr marL="1066800" marR="0" lvl="1" indent="-457200" algn="l" defTabSz="97282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选择所要处理的工作事项</a:t>
            </a:r>
          </a:p>
          <a:p>
            <a:pPr marL="1066800" marR="0" lvl="1" indent="-457200" algn="l" defTabSz="97282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若有窗体，按下储存表单</a:t>
            </a:r>
          </a:p>
          <a:p>
            <a:pPr marL="1066800" marR="0" lvl="1" indent="-457200" algn="l" defTabSz="97282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若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同意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工作进行，则按下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继续派送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，</a:t>
            </a:r>
          </a:p>
          <a:p>
            <a:pPr marL="1066800" marR="0" lvl="1" indent="-457200" algn="l" defTabSz="97282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不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同意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否则可以选择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退回重办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、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终止流程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、或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转由他人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代理人、他人</a:t>
            </a: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</a:t>
            </a: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处理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5325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24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8" y="1557338"/>
            <a:ext cx="8251825" cy="4876800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55298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处理待办事项画面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2/2)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2773" name="Rectangle 4"/>
          <p:cNvSpPr/>
          <p:nvPr/>
        </p:nvSpPr>
        <p:spPr>
          <a:xfrm flipV="1">
            <a:off x="2987675" y="3717925"/>
            <a:ext cx="647700" cy="2447925"/>
          </a:xfrm>
          <a:prstGeom prst="rect">
            <a:avLst/>
          </a:prstGeom>
          <a:noFill/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2774" name="Rectangle 4"/>
          <p:cNvSpPr/>
          <p:nvPr/>
        </p:nvSpPr>
        <p:spPr>
          <a:xfrm flipV="1">
            <a:off x="3635375" y="3717925"/>
            <a:ext cx="360363" cy="876300"/>
          </a:xfrm>
          <a:prstGeom prst="rect">
            <a:avLst/>
          </a:prstGeom>
          <a:noFill/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2775" name="Rectangle 4"/>
          <p:cNvSpPr/>
          <p:nvPr/>
        </p:nvSpPr>
        <p:spPr>
          <a:xfrm flipV="1">
            <a:off x="7546975" y="3717925"/>
            <a:ext cx="504825" cy="876300"/>
          </a:xfrm>
          <a:prstGeom prst="rect">
            <a:avLst/>
          </a:prstGeom>
          <a:noFill/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2776" name="Rectangle 4"/>
          <p:cNvSpPr/>
          <p:nvPr/>
        </p:nvSpPr>
        <p:spPr>
          <a:xfrm flipV="1">
            <a:off x="3635375" y="4625975"/>
            <a:ext cx="360363" cy="1539875"/>
          </a:xfrm>
          <a:prstGeom prst="rect">
            <a:avLst/>
          </a:prstGeom>
          <a:noFill/>
          <a:ln w="38100" cap="sq" cmpd="sng">
            <a:solidFill>
              <a:srgbClr val="00B05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2777" name="Rectangle 4"/>
          <p:cNvSpPr/>
          <p:nvPr/>
        </p:nvSpPr>
        <p:spPr>
          <a:xfrm flipV="1">
            <a:off x="7546975" y="4594225"/>
            <a:ext cx="504825" cy="1498600"/>
          </a:xfrm>
          <a:prstGeom prst="rect">
            <a:avLst/>
          </a:prstGeom>
          <a:noFill/>
          <a:ln w="38100" cap="sq" cmpd="sng">
            <a:solidFill>
              <a:srgbClr val="00B05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2778" name="Rectangle 4"/>
          <p:cNvSpPr/>
          <p:nvPr/>
        </p:nvSpPr>
        <p:spPr>
          <a:xfrm flipV="1">
            <a:off x="4932363" y="1773238"/>
            <a:ext cx="647700" cy="792162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2779" name="Rectangle 4"/>
          <p:cNvSpPr/>
          <p:nvPr/>
        </p:nvSpPr>
        <p:spPr>
          <a:xfrm flipV="1">
            <a:off x="1979613" y="3200400"/>
            <a:ext cx="2160587" cy="300038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32400" y="2973388"/>
            <a:ext cx="2819400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逾期时间：绿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-&gt;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黄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橘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-&gt;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红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签核功能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继续派送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7346" name="內容版面配置區 17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签核结果为</a:t>
            </a:r>
            <a:r>
              <a:rPr lang="zh-TW" altLang="en-US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同意</a:t>
            </a:r>
            <a:endParaRPr lang="en-US" altLang="zh-TW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确认继续派送后流程即传送到下一关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若最后一关继续派送则流程状态为</a:t>
            </a:r>
            <a:r>
              <a:rPr lang="zh-TW" altLang="en-US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已结案</a:t>
            </a:r>
            <a:endParaRPr lang="zh-TW" altLang="en-US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734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26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pic>
        <p:nvPicPr>
          <p:cNvPr id="57348" name="Picture 6"/>
          <p:cNvPicPr>
            <a:picLocks noChangeAspect="1"/>
          </p:cNvPicPr>
          <p:nvPr/>
        </p:nvPicPr>
        <p:blipFill>
          <a:blip r:embed="rId2"/>
          <a:srcRect l="15216" t="24236" r="79250" b="70844"/>
          <a:stretch>
            <a:fillRect/>
          </a:stretch>
        </p:blipFill>
        <p:spPr>
          <a:xfrm>
            <a:off x="6372225" y="620713"/>
            <a:ext cx="1008063" cy="50482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57349" name="Picture 7"/>
          <p:cNvPicPr>
            <a:picLocks noChangeAspect="1"/>
          </p:cNvPicPr>
          <p:nvPr/>
        </p:nvPicPr>
        <p:blipFill>
          <a:blip r:embed="rId3"/>
          <a:srcRect l="369" r="-369" b="60791"/>
          <a:stretch>
            <a:fillRect/>
          </a:stretch>
        </p:blipFill>
        <p:spPr>
          <a:xfrm>
            <a:off x="400050" y="3900488"/>
            <a:ext cx="8388350" cy="2211387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57350" name="Rectangle 4"/>
          <p:cNvSpPr/>
          <p:nvPr/>
        </p:nvSpPr>
        <p:spPr>
          <a:xfrm flipV="1">
            <a:off x="1631950" y="5275263"/>
            <a:ext cx="504825" cy="28892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签核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终止流程</a:t>
            </a:r>
            <a:endParaRPr lang="zh-TW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8370" name="內容版面配置區 2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签核结果为</a:t>
            </a:r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不</a:t>
            </a:r>
            <a:r>
              <a:rPr lang="zh-TW" altLang="en-US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同意</a:t>
            </a:r>
            <a:endParaRPr lang="en-US" altLang="zh-TW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buFont typeface="Wingdings" pitchFamily="2" charset="2"/>
            </a:pPr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签核意见必填</a:t>
            </a:r>
            <a:endParaRPr lang="en-US" altLang="zh-TW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确认终止流程后流程即关闭且为</a:t>
            </a:r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已终止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837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27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pic>
        <p:nvPicPr>
          <p:cNvPr id="58372" name="Picture 6"/>
          <p:cNvPicPr>
            <a:picLocks noChangeAspect="1"/>
          </p:cNvPicPr>
          <p:nvPr/>
        </p:nvPicPr>
        <p:blipFill>
          <a:blip r:embed="rId2"/>
          <a:srcRect l="26758" t="24236" r="70395" b="70844"/>
          <a:stretch>
            <a:fillRect/>
          </a:stretch>
        </p:blipFill>
        <p:spPr>
          <a:xfrm>
            <a:off x="6443663" y="476250"/>
            <a:ext cx="666750" cy="649288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58373" name="Picture 7"/>
          <p:cNvPicPr>
            <a:picLocks noChangeAspect="1"/>
          </p:cNvPicPr>
          <p:nvPr/>
        </p:nvPicPr>
        <p:blipFill>
          <a:blip r:embed="rId3"/>
          <a:srcRect l="369" r="-369" b="60791"/>
          <a:stretch>
            <a:fillRect/>
          </a:stretch>
        </p:blipFill>
        <p:spPr>
          <a:xfrm>
            <a:off x="400050" y="3900488"/>
            <a:ext cx="8388350" cy="2211387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58374" name="Rectangle 4"/>
          <p:cNvSpPr/>
          <p:nvPr/>
        </p:nvSpPr>
        <p:spPr>
          <a:xfrm flipV="1">
            <a:off x="2592388" y="5275263"/>
            <a:ext cx="250825" cy="28892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签核功能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退回重办</a:t>
            </a:r>
            <a:endParaRPr lang="zh-TW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9394" name="內容版面配置區 2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点选退回重办，会跳出两个项目：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依照流程定义退回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直接退回</a:t>
            </a:r>
            <a:endParaRPr lang="en-US" altLang="zh-TW" sz="3200" dirty="0"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Font typeface="Wingdings" pitchFamily="2" charset="2"/>
              <a:buNone/>
            </a:pP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939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28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pic>
        <p:nvPicPr>
          <p:cNvPr id="59396" name="Picture 7"/>
          <p:cNvPicPr>
            <a:picLocks noChangeAspect="1"/>
          </p:cNvPicPr>
          <p:nvPr/>
        </p:nvPicPr>
        <p:blipFill>
          <a:blip r:embed="rId3"/>
          <a:srcRect l="369" r="-369" b="60791"/>
          <a:stretch>
            <a:fillRect/>
          </a:stretch>
        </p:blipFill>
        <p:spPr>
          <a:xfrm>
            <a:off x="420688" y="3573463"/>
            <a:ext cx="8388350" cy="2211387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59397" name="Rectangle 4"/>
          <p:cNvSpPr/>
          <p:nvPr/>
        </p:nvSpPr>
        <p:spPr>
          <a:xfrm flipV="1">
            <a:off x="2863850" y="4948238"/>
            <a:ext cx="252413" cy="287337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59398" name="Picture 10"/>
          <p:cNvPicPr>
            <a:picLocks noChangeAspect="1"/>
          </p:cNvPicPr>
          <p:nvPr/>
        </p:nvPicPr>
        <p:blipFill>
          <a:blip r:embed="rId4"/>
          <a:srcRect l="29605" t="24368" r="67628" b="70844"/>
          <a:stretch>
            <a:fillRect/>
          </a:stretch>
        </p:blipFill>
        <p:spPr>
          <a:xfrm>
            <a:off x="6443663" y="549275"/>
            <a:ext cx="592137" cy="576263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1"/>
          <p:cNvPicPr>
            <a:picLocks noChangeAspect="1"/>
          </p:cNvPicPr>
          <p:nvPr/>
        </p:nvPicPr>
        <p:blipFill>
          <a:blip r:embed="rId3"/>
          <a:srcRect l="27943" t="20297" r="25014" b="18672"/>
          <a:stretch>
            <a:fillRect/>
          </a:stretch>
        </p:blipFill>
        <p:spPr>
          <a:xfrm>
            <a:off x="4208463" y="2852738"/>
            <a:ext cx="4935537" cy="360045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61442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签核功能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退回重办</a:t>
            </a:r>
            <a:endParaRPr lang="zh-TW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675" name="內容版面配置區 2"/>
          <p:cNvSpPr>
            <a:spLocks noGrp="1"/>
          </p:cNvSpPr>
          <p:nvPr>
            <p:ph idx="1"/>
          </p:nvPr>
        </p:nvSpPr>
        <p:spPr>
          <a:xfrm>
            <a:off x="457200" y="1654175"/>
            <a:ext cx="8229600" cy="4543425"/>
          </a:xfrm>
          <a:ln/>
        </p:spPr>
        <p:txBody>
          <a:bodyPr wrap="square" lIns="91440" tIns="45720" rIns="91440" bIns="45720" anchor="t"/>
          <a:lstStyle/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选取要退回的关卡</a:t>
            </a:r>
          </a:p>
          <a:p>
            <a:pPr eaLnBrk="1" hangingPunct="1">
              <a:buFont typeface="Wingdings" pitchFamily="2" charset="2"/>
              <a:buNone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   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必选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!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仅能选已签核过的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退回种类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依照流程定义退回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>
              <a:buFont typeface="Wingdings" pitchFamily="2" charset="2"/>
            </a:pP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直接退回</a:t>
            </a:r>
            <a:endParaRPr lang="en-US" altLang="zh-TW" sz="3200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必须填写签核意见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144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29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28680" name="Rectangle 8"/>
          <p:cNvSpPr/>
          <p:nvPr/>
        </p:nvSpPr>
        <p:spPr>
          <a:xfrm>
            <a:off x="4356100" y="3284538"/>
            <a:ext cx="4537075" cy="4318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8681" name="Rectangle 9"/>
          <p:cNvSpPr/>
          <p:nvPr/>
        </p:nvSpPr>
        <p:spPr>
          <a:xfrm>
            <a:off x="4356100" y="4005263"/>
            <a:ext cx="1944688" cy="12954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8682" name="Rectangle 10"/>
          <p:cNvSpPr/>
          <p:nvPr/>
        </p:nvSpPr>
        <p:spPr>
          <a:xfrm>
            <a:off x="6732588" y="4005263"/>
            <a:ext cx="1657350" cy="136842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61448" name="Picture 10"/>
          <p:cNvPicPr>
            <a:picLocks noChangeAspect="1"/>
          </p:cNvPicPr>
          <p:nvPr/>
        </p:nvPicPr>
        <p:blipFill>
          <a:blip r:embed="rId4"/>
          <a:srcRect l="29605" t="24368" r="67628" b="70844"/>
          <a:stretch>
            <a:fillRect/>
          </a:stretch>
        </p:blipFill>
        <p:spPr>
          <a:xfrm>
            <a:off x="6443663" y="549275"/>
            <a:ext cx="592137" cy="576263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  <p:bldP spid="28680" grpId="1" animBg="1"/>
      <p:bldP spid="28681" grpId="0" animBg="1"/>
      <p:bldP spid="28681" grpId="1" animBg="1"/>
      <p:bldP spid="2868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marL="682625" indent="-568325" eaLnBrk="1" hangingPunct="1">
              <a:buClr>
                <a:srgbClr val="FFC000"/>
              </a:buClr>
              <a:buFont typeface="Wingdings" pitchFamily="2" charset="2"/>
              <a:buChar char="ü"/>
            </a:pPr>
            <a:r>
              <a:rPr lang="zh-TW" altLang="en-US" sz="2800" b="1" dirty="0" smtClean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允许开启快显</a:t>
            </a: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开启</a:t>
            </a:r>
            <a:r>
              <a:rPr lang="en-US" altLang="zh-TW" sz="2200" b="1" dirty="0" smtClean="0">
                <a:latin typeface="微軟正黑體" pitchFamily="34" charset="-120"/>
                <a:ea typeface="微軟正黑體" pitchFamily="34" charset="-120"/>
              </a:rPr>
              <a:t>IE </a:t>
            </a:r>
            <a:r>
              <a:rPr lang="en-US" altLang="zh-TW" sz="2200" b="1" dirty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工具</a:t>
            </a:r>
            <a:r>
              <a:rPr lang="en-US" altLang="zh-TW" sz="2200" b="1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因特网选项</a:t>
            </a:r>
            <a:r>
              <a:rPr lang="en-US" altLang="zh-TW" sz="2200" b="1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隐私权</a:t>
            </a:r>
            <a:r>
              <a:rPr lang="en-US" altLang="zh-TW" sz="2200" b="1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快显封锁程序</a:t>
            </a: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endParaRPr lang="en-US" altLang="zh-TW" sz="2200" b="1" dirty="0">
              <a:latin typeface="微軟正黑體" pitchFamily="34" charset="-120"/>
              <a:ea typeface="微軟正黑體" pitchFamily="34" charset="-120"/>
            </a:endParaRP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31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3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pic>
        <p:nvPicPr>
          <p:cNvPr id="1331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2420938"/>
            <a:ext cx="7775575" cy="42291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451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038" y="3213100"/>
            <a:ext cx="2181225" cy="8572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4518" name="Rectangle 6"/>
          <p:cNvSpPr/>
          <p:nvPr/>
        </p:nvSpPr>
        <p:spPr>
          <a:xfrm>
            <a:off x="3419475" y="3429000"/>
            <a:ext cx="1944688" cy="214313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318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快显程序设定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签核功能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转由他人处理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3490" name="內容版面配置區 2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eaLnBrk="1" hangingPunct="1">
              <a:buFont typeface="Wingdings" pitchFamily="2" charset="2"/>
            </a:pP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转由他人处理方式</a:t>
            </a:r>
            <a:endParaRPr lang="en-US" altLang="zh-TW" sz="2800" dirty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>
              <a:buClr>
                <a:srgbClr val="FFC000"/>
              </a:buClr>
              <a:buFont typeface="Wingdings" pitchFamily="2" charset="2"/>
              <a:buChar char="ü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代理人处理：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工作权责仍为原定义的处理者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>
              <a:buClr>
                <a:srgbClr val="FFC000"/>
              </a:buClr>
              <a:buFont typeface="Wingdings" pitchFamily="2" charset="2"/>
              <a:buChar char="ü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他人处理：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工作权责转变为转派后的处理者</a:t>
            </a:r>
          </a:p>
          <a:p>
            <a:pPr>
              <a:buFont typeface="Wingdings" pitchFamily="2" charset="2"/>
            </a:pP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/>
          <a:srcRect l="369" r="-369" b="60791"/>
          <a:stretch>
            <a:fillRect/>
          </a:stretch>
        </p:blipFill>
        <p:spPr>
          <a:xfrm>
            <a:off x="400050" y="3716338"/>
            <a:ext cx="8388350" cy="221297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37893" name="Rectangle 4"/>
          <p:cNvSpPr/>
          <p:nvPr/>
        </p:nvSpPr>
        <p:spPr>
          <a:xfrm flipV="1">
            <a:off x="3059113" y="5092700"/>
            <a:ext cx="252412" cy="287338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3"/>
          <a:srcRect l="26202" t="17516" r="24542" b="15547"/>
          <a:stretch>
            <a:fillRect/>
          </a:stretch>
        </p:blipFill>
        <p:spPr>
          <a:xfrm>
            <a:off x="1763713" y="3143250"/>
            <a:ext cx="4895850" cy="3741738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63494" name="Picture 7"/>
          <p:cNvPicPr>
            <a:picLocks noChangeAspect="1"/>
          </p:cNvPicPr>
          <p:nvPr/>
        </p:nvPicPr>
        <p:blipFill>
          <a:blip r:embed="rId4"/>
          <a:srcRect l="32372" t="24236" r="64307" b="70844"/>
          <a:stretch>
            <a:fillRect/>
          </a:stretch>
        </p:blipFill>
        <p:spPr>
          <a:xfrm>
            <a:off x="7524750" y="549275"/>
            <a:ext cx="720725" cy="60007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签核功能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新增关卡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1/2)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3"/>
          <a:srcRect l="369" r="-369" b="60791"/>
          <a:stretch>
            <a:fillRect/>
          </a:stretch>
        </p:blipFill>
        <p:spPr>
          <a:xfrm>
            <a:off x="360363" y="2655888"/>
            <a:ext cx="8388350" cy="2211387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38916" name="Rectangle 4"/>
          <p:cNvSpPr/>
          <p:nvPr/>
        </p:nvSpPr>
        <p:spPr>
          <a:xfrm flipV="1">
            <a:off x="3306763" y="4032250"/>
            <a:ext cx="252412" cy="28892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64516" name="Picture 9"/>
          <p:cNvPicPr>
            <a:picLocks noChangeAspect="1"/>
          </p:cNvPicPr>
          <p:nvPr/>
        </p:nvPicPr>
        <p:blipFill>
          <a:blip r:embed="rId4"/>
          <a:srcRect l="35693" t="24236" r="61540" b="70844"/>
          <a:stretch>
            <a:fillRect/>
          </a:stretch>
        </p:blipFill>
        <p:spPr>
          <a:xfrm>
            <a:off x="7812088" y="549275"/>
            <a:ext cx="576262" cy="576263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7" name="矩形 6"/>
          <p:cNvSpPr/>
          <p:nvPr/>
        </p:nvSpPr>
        <p:spPr>
          <a:xfrm>
            <a:off x="323850" y="1633538"/>
            <a:ext cx="4572000" cy="2032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marL="457200" lvl="0" indent="-457200">
              <a:lnSpc>
                <a:spcPct val="90000"/>
              </a:lnSpc>
              <a:buClr>
                <a:srgbClr val="FFC000"/>
              </a:buClr>
              <a:buFont typeface="Wingdings" pitchFamily="2" charset="2"/>
              <a:buChar char="l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往前加签</a:t>
            </a:r>
            <a:endParaRPr lang="en-US" altLang="zh-TW" sz="3200" dirty="0">
              <a:latin typeface="微軟正黑體" pitchFamily="34" charset="-120"/>
              <a:ea typeface="微軟正黑體" pitchFamily="34" charset="-120"/>
            </a:endParaRPr>
          </a:p>
          <a:p>
            <a:pPr lvl="2" indent="-457200" eaLnBrk="1" hangingPunct="1">
              <a:lnSpc>
                <a:spcPct val="90000"/>
              </a:lnSpc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700" dirty="0" smtClean="0">
                <a:latin typeface="微軟正黑體" pitchFamily="34" charset="-120"/>
                <a:ea typeface="微軟正黑體" pitchFamily="34" charset="-120"/>
              </a:rPr>
              <a:t>该关之处理者在继续派送前新增</a:t>
            </a:r>
            <a:r>
              <a:rPr lang="en-US" altLang="zh-TW" sz="2700" dirty="0" smtClean="0">
                <a:latin typeface="微軟正黑體" pitchFamily="34" charset="-120"/>
                <a:ea typeface="微軟正黑體" pitchFamily="34" charset="-120"/>
              </a:rPr>
              <a:t>【</a:t>
            </a:r>
            <a:r>
              <a:rPr lang="zh-TW" altLang="en-US" sz="2700" dirty="0">
                <a:latin typeface="微軟正黑體" pitchFamily="34" charset="-120"/>
                <a:ea typeface="微軟正黑體" pitchFamily="34" charset="-120"/>
              </a:rPr>
              <a:t>前置</a:t>
            </a:r>
            <a:r>
              <a:rPr lang="en-US" altLang="zh-TW" sz="2700" dirty="0" smtClean="0">
                <a:latin typeface="微軟正黑體" pitchFamily="34" charset="-120"/>
                <a:ea typeface="微軟正黑體" pitchFamily="34" charset="-120"/>
              </a:rPr>
              <a:t>】</a:t>
            </a:r>
            <a:r>
              <a:rPr lang="zh-TW" altLang="en-US" sz="2700" dirty="0" smtClean="0">
                <a:latin typeface="微軟正黑體" pitchFamily="34" charset="-120"/>
                <a:ea typeface="微軟正黑體" pitchFamily="34" charset="-120"/>
              </a:rPr>
              <a:t>关卡</a:t>
            </a:r>
            <a:endParaRPr lang="en-US" altLang="zh-TW" sz="2700" dirty="0">
              <a:latin typeface="微軟正黑體" pitchFamily="34" charset="-120"/>
              <a:ea typeface="微軟正黑體" pitchFamily="34" charset="-120"/>
            </a:endParaRPr>
          </a:p>
          <a:p>
            <a:pPr lvl="2" indent="-457200" eaLnBrk="1" hangingPunct="1">
              <a:lnSpc>
                <a:spcPct val="90000"/>
              </a:lnSpc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700" dirty="0" smtClean="0">
                <a:latin typeface="微軟正黑體" pitchFamily="34" charset="-120"/>
                <a:ea typeface="微軟正黑體" pitchFamily="34" charset="-120"/>
              </a:rPr>
              <a:t>新增之关卡继续派送</a:t>
            </a:r>
            <a:r>
              <a:rPr lang="en-US" altLang="zh-TW" sz="2700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700" dirty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700" dirty="0" smtClean="0">
                <a:latin typeface="微軟正黑體" pitchFamily="34" charset="-120"/>
                <a:ea typeface="微軟正黑體" pitchFamily="34" charset="-120"/>
              </a:rPr>
              <a:t>流程会再回原新增者</a:t>
            </a:r>
            <a:endParaRPr lang="zh-TW" altLang="en-US" sz="27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0363" y="3995738"/>
            <a:ext cx="4572000" cy="2032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lstStyle/>
          <a:p>
            <a:pPr marL="457200" lvl="0" indent="-457200">
              <a:lnSpc>
                <a:spcPct val="90000"/>
              </a:lnSpc>
              <a:buClr>
                <a:srgbClr val="FFC000"/>
              </a:buClr>
              <a:buFont typeface="Wingdings" pitchFamily="2" charset="2"/>
              <a:buChar char="l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往后加签</a:t>
            </a:r>
            <a:endParaRPr lang="en-US" altLang="zh-TW" sz="3200" dirty="0">
              <a:latin typeface="微軟正黑體" pitchFamily="34" charset="-120"/>
              <a:ea typeface="微軟正黑體" pitchFamily="34" charset="-120"/>
            </a:endParaRPr>
          </a:p>
          <a:p>
            <a:pPr lvl="2" indent="-457200" eaLnBrk="1" hangingPunct="1">
              <a:lnSpc>
                <a:spcPct val="90000"/>
              </a:lnSpc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700" dirty="0" smtClean="0">
                <a:latin typeface="微軟正黑體" pitchFamily="34" charset="-120"/>
                <a:ea typeface="微軟正黑體" pitchFamily="34" charset="-120"/>
              </a:rPr>
              <a:t>该关之处理者继续派送后新增</a:t>
            </a:r>
            <a:r>
              <a:rPr lang="en-US" altLang="zh-TW" sz="2700" dirty="0" smtClean="0">
                <a:latin typeface="微軟正黑體" pitchFamily="34" charset="-120"/>
                <a:ea typeface="微軟正黑體" pitchFamily="34" charset="-120"/>
              </a:rPr>
              <a:t>【</a:t>
            </a:r>
            <a:r>
              <a:rPr lang="zh-TW" altLang="en-US" sz="2700" dirty="0" smtClean="0">
                <a:latin typeface="微軟正黑體" pitchFamily="34" charset="-120"/>
                <a:ea typeface="微軟正黑體" pitchFamily="34" charset="-120"/>
              </a:rPr>
              <a:t>后续</a:t>
            </a:r>
            <a:r>
              <a:rPr lang="en-US" altLang="zh-TW" sz="2700" dirty="0" smtClean="0">
                <a:latin typeface="微軟正黑體" pitchFamily="34" charset="-120"/>
                <a:ea typeface="微軟正黑體" pitchFamily="34" charset="-120"/>
              </a:rPr>
              <a:t>】</a:t>
            </a:r>
            <a:r>
              <a:rPr lang="zh-TW" altLang="en-US" sz="2700" dirty="0" smtClean="0">
                <a:latin typeface="微軟正黑體" pitchFamily="34" charset="-120"/>
                <a:ea typeface="微軟正黑體" pitchFamily="34" charset="-120"/>
              </a:rPr>
              <a:t>关卡</a:t>
            </a:r>
            <a:endParaRPr lang="en-US" altLang="zh-TW" sz="2700" dirty="0">
              <a:latin typeface="微軟正黑體" pitchFamily="34" charset="-120"/>
              <a:ea typeface="微軟正黑體" pitchFamily="34" charset="-120"/>
            </a:endParaRPr>
          </a:p>
          <a:p>
            <a:pPr lvl="2" indent="-457200" eaLnBrk="1" hangingPunct="1">
              <a:lnSpc>
                <a:spcPct val="90000"/>
              </a:lnSpc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700" dirty="0" smtClean="0">
                <a:latin typeface="微軟正黑體" pitchFamily="34" charset="-120"/>
                <a:ea typeface="微軟正黑體" pitchFamily="34" charset="-120"/>
              </a:rPr>
              <a:t>新增之关卡继续派送后流程会往后续关卡进行</a:t>
            </a:r>
            <a:endParaRPr lang="zh-TW" altLang="en-US" sz="27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663" y="1852613"/>
            <a:ext cx="4116387" cy="460057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nimBg="1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签核功能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新增关卡处理者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2/2)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6562" name="內容版面配置區 2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>
              <a:buFont typeface="Wingdings" pitchFamily="2" charset="2"/>
            </a:pP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656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849438"/>
            <a:ext cx="8523287" cy="4459287"/>
          </a:xfrm>
          <a:prstGeom prst="rect">
            <a:avLst/>
          </a:prstGeom>
          <a:noFill/>
          <a:ln w="12700">
            <a:noFill/>
            <a:miter/>
          </a:ln>
          <a:effectLst>
            <a:prstShdw prst="shdw17" dist="17961" dir="2699999">
              <a:schemeClr val="bg2"/>
            </a:prstShdw>
          </a:effectLst>
        </p:spPr>
      </p:pic>
      <p:sp>
        <p:nvSpPr>
          <p:cNvPr id="5" name="AutoShape 10"/>
          <p:cNvSpPr/>
          <p:nvPr/>
        </p:nvSpPr>
        <p:spPr>
          <a:xfrm>
            <a:off x="1979613" y="3883025"/>
            <a:ext cx="2568575" cy="554038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en-US" altLang="zh-TW" dirty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TW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 选择处理者种类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AutoShape 10"/>
          <p:cNvSpPr/>
          <p:nvPr/>
        </p:nvSpPr>
        <p:spPr>
          <a:xfrm>
            <a:off x="6429375" y="4941888"/>
            <a:ext cx="2714625" cy="785812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en-US" altLang="zh-TW" dirty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en-US" altLang="zh-TW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 选择签核方式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一般：可终止流程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会办：无终止流程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AutoShape 10"/>
          <p:cNvSpPr/>
          <p:nvPr/>
        </p:nvSpPr>
        <p:spPr>
          <a:xfrm>
            <a:off x="3997325" y="1341438"/>
            <a:ext cx="2714625" cy="571500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en-US" altLang="zh-TW" dirty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en-US" altLang="zh-TW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 输入关卡名称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Freeform 13"/>
          <p:cNvSpPr/>
          <p:nvPr/>
        </p:nvSpPr>
        <p:spPr bwMode="auto">
          <a:xfrm>
            <a:off x="6661150" y="1557338"/>
            <a:ext cx="214313" cy="625475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签核功能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 发送通知</a:t>
            </a:r>
            <a:endParaRPr lang="zh-TW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586" name="內容版面配置區 2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发送通知给</a:t>
            </a:r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非标准流程定义的人员</a:t>
            </a:r>
            <a:endParaRPr lang="en-US" altLang="zh-TW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通知种类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公开通知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不公开通知</a:t>
            </a:r>
          </a:p>
          <a:p>
            <a:pPr lvl="2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通常不开放此功能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58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33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pic>
        <p:nvPicPr>
          <p:cNvPr id="67588" name="Picture 7"/>
          <p:cNvPicPr>
            <a:picLocks noChangeAspect="1"/>
          </p:cNvPicPr>
          <p:nvPr/>
        </p:nvPicPr>
        <p:blipFill>
          <a:blip r:embed="rId3"/>
          <a:srcRect l="38460" t="24236" r="58772" b="70844"/>
          <a:stretch>
            <a:fillRect/>
          </a:stretch>
        </p:blipFill>
        <p:spPr>
          <a:xfrm>
            <a:off x="6443663" y="549275"/>
            <a:ext cx="576262" cy="57626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67589" name="Picture 8"/>
          <p:cNvPicPr>
            <a:picLocks noChangeAspect="1"/>
          </p:cNvPicPr>
          <p:nvPr/>
        </p:nvPicPr>
        <p:blipFill>
          <a:blip r:embed="rId4"/>
          <a:srcRect l="31709" t="23422" r="30077" b="24406"/>
          <a:stretch>
            <a:fillRect/>
          </a:stretch>
        </p:blipFill>
        <p:spPr>
          <a:xfrm>
            <a:off x="4140200" y="2209800"/>
            <a:ext cx="4932363" cy="3786188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签核流程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由我处理</a:t>
            </a:r>
            <a:endParaRPr lang="zh-TW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9634" name="內容版面配置區 2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多人签核设定为一人处理即可时出现</a:t>
            </a:r>
            <a:endParaRPr lang="en-US" altLang="zh-TW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buFont typeface="Wingdings" pitchFamily="2" charset="2"/>
            </a:pP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963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34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pic>
        <p:nvPicPr>
          <p:cNvPr id="69636" name="Picture 6"/>
          <p:cNvPicPr>
            <a:picLocks noChangeAspect="1"/>
          </p:cNvPicPr>
          <p:nvPr/>
        </p:nvPicPr>
        <p:blipFill>
          <a:blip r:embed="rId2"/>
          <a:srcRect l="15216" t="24344" r="82018" b="70844"/>
          <a:stretch>
            <a:fillRect/>
          </a:stretch>
        </p:blipFill>
        <p:spPr>
          <a:xfrm>
            <a:off x="6372225" y="549275"/>
            <a:ext cx="647700" cy="63341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69637" name="Picture 6"/>
          <p:cNvPicPr>
            <a:picLocks noChangeAspect="1"/>
          </p:cNvPicPr>
          <p:nvPr/>
        </p:nvPicPr>
        <p:blipFill>
          <a:blip r:embed="rId3"/>
          <a:srcRect b="11690"/>
          <a:stretch>
            <a:fillRect/>
          </a:stretch>
        </p:blipFill>
        <p:spPr>
          <a:xfrm>
            <a:off x="755650" y="2636838"/>
            <a:ext cx="7502525" cy="3662362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7" name="Rectangle 8"/>
          <p:cNvSpPr/>
          <p:nvPr/>
        </p:nvSpPr>
        <p:spPr>
          <a:xfrm>
            <a:off x="3713163" y="3848100"/>
            <a:ext cx="315912" cy="287338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签核流程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 处理下一个工作</a:t>
            </a:r>
            <a:endParaRPr lang="zh-TW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0658" name="內容版面配置區 2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显示下一笔待办事项</a:t>
            </a:r>
          </a:p>
          <a:p>
            <a:pPr eaLnBrk="1" hangingPunct="1">
              <a:buFont typeface="Wingdings" pitchFamily="2" charset="2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当有下一个待办事项时才会出现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065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35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pic>
        <p:nvPicPr>
          <p:cNvPr id="70660" name="Picture 6"/>
          <p:cNvPicPr>
            <a:picLocks noChangeAspect="1"/>
          </p:cNvPicPr>
          <p:nvPr/>
        </p:nvPicPr>
        <p:blipFill>
          <a:blip r:embed="rId2"/>
          <a:srcRect l="41228" t="24236" r="55763" b="70844"/>
          <a:stretch>
            <a:fillRect/>
          </a:stretch>
        </p:blipFill>
        <p:spPr>
          <a:xfrm>
            <a:off x="7812088" y="549275"/>
            <a:ext cx="627062" cy="57626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70661" name="Picture 6"/>
          <p:cNvPicPr>
            <a:picLocks noChangeAspect="1"/>
          </p:cNvPicPr>
          <p:nvPr/>
        </p:nvPicPr>
        <p:blipFill>
          <a:blip r:embed="rId3"/>
          <a:srcRect b="11690"/>
          <a:stretch>
            <a:fillRect/>
          </a:stretch>
        </p:blipFill>
        <p:spPr>
          <a:xfrm>
            <a:off x="623888" y="2852738"/>
            <a:ext cx="7502525" cy="3662362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70662" name="Rectangle 8"/>
          <p:cNvSpPr/>
          <p:nvPr/>
        </p:nvSpPr>
        <p:spPr>
          <a:xfrm>
            <a:off x="4386263" y="4052888"/>
            <a:ext cx="317500" cy="287337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313"/>
            <a:ext cx="9144000" cy="5141912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71682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处理待办事项列表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工作通知、封存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168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36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44037" name="Rectangle 4"/>
          <p:cNvSpPr/>
          <p:nvPr/>
        </p:nvSpPr>
        <p:spPr>
          <a:xfrm flipV="1">
            <a:off x="1295400" y="3529013"/>
            <a:ext cx="360363" cy="6477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6" name="AutoShape 10"/>
          <p:cNvSpPr/>
          <p:nvPr/>
        </p:nvSpPr>
        <p:spPr>
          <a:xfrm>
            <a:off x="3168650" y="2593975"/>
            <a:ext cx="1008063" cy="431800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algn="ctr" eaLnBrk="0" hangingPunct="0"/>
            <a:r>
              <a:rPr lang="zh-TW" altLang="en-US" dirty="0">
                <a:solidFill>
                  <a:srgbClr val="2E2F2D"/>
                </a:solidFill>
                <a:latin typeface="Arial" pitchFamily="34" charset="0"/>
                <a:ea typeface="微軟正黑體" pitchFamily="34" charset="-120"/>
              </a:rPr>
              <a:t>封存</a:t>
            </a:r>
            <a:endParaRPr lang="en-US" altLang="zh-TW" dirty="0">
              <a:solidFill>
                <a:srgbClr val="2E2F2D"/>
              </a:solidFill>
              <a:latin typeface="Arial" pitchFamily="34" charset="0"/>
              <a:ea typeface="微軟正黑體" pitchFamily="34" charset="-120"/>
            </a:endParaRPr>
          </a:p>
        </p:txBody>
      </p:sp>
      <p:sp>
        <p:nvSpPr>
          <p:cNvPr id="69643" name="Freeform 13"/>
          <p:cNvSpPr/>
          <p:nvPr/>
        </p:nvSpPr>
        <p:spPr bwMode="auto">
          <a:xfrm>
            <a:off x="1800225" y="2881313"/>
            <a:ext cx="1439863" cy="46038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040" name="Rectangle 4"/>
          <p:cNvSpPr/>
          <p:nvPr/>
        </p:nvSpPr>
        <p:spPr>
          <a:xfrm flipV="1">
            <a:off x="1368425" y="2665413"/>
            <a:ext cx="431800" cy="360362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4041" name="Rectangle 4"/>
          <p:cNvSpPr/>
          <p:nvPr/>
        </p:nvSpPr>
        <p:spPr>
          <a:xfrm flipV="1">
            <a:off x="3671888" y="3168650"/>
            <a:ext cx="936625" cy="360363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32782" name="Picture 14"/>
          <p:cNvPicPr>
            <a:picLocks noChangeAspect="1"/>
          </p:cNvPicPr>
          <p:nvPr/>
        </p:nvPicPr>
        <p:blipFill>
          <a:blip r:embed="rId4"/>
          <a:srcRect l="44543" t="32281" r="49448" b="59703"/>
          <a:stretch>
            <a:fillRect/>
          </a:stretch>
        </p:blipFill>
        <p:spPr>
          <a:xfrm>
            <a:off x="4103688" y="3151188"/>
            <a:ext cx="504825" cy="37782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4043" name="Rectangle 4"/>
          <p:cNvSpPr/>
          <p:nvPr/>
        </p:nvSpPr>
        <p:spPr>
          <a:xfrm flipV="1">
            <a:off x="5795963" y="1773238"/>
            <a:ext cx="576262" cy="6477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4044" name="Rectangle 4"/>
          <p:cNvSpPr/>
          <p:nvPr/>
        </p:nvSpPr>
        <p:spPr>
          <a:xfrm flipV="1">
            <a:off x="1800225" y="3081338"/>
            <a:ext cx="647700" cy="261937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 animBg="1"/>
      <p:bldP spid="6" grpId="0" animBg="1"/>
      <p:bldP spid="44040" grpId="0" animBg="1"/>
      <p:bldP spid="44041" grpId="0" animBg="1"/>
      <p:bldP spid="44043" grpId="0" animBg="1"/>
      <p:bldP spid="440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313"/>
            <a:ext cx="9144000" cy="5141912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73730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处理待办事项列表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已转派工作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373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37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45061" name="Rectangle 4"/>
          <p:cNvSpPr/>
          <p:nvPr/>
        </p:nvSpPr>
        <p:spPr>
          <a:xfrm flipV="1">
            <a:off x="1331913" y="3500438"/>
            <a:ext cx="288925" cy="28892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6" name="AutoShape 10"/>
          <p:cNvSpPr/>
          <p:nvPr/>
        </p:nvSpPr>
        <p:spPr>
          <a:xfrm>
            <a:off x="3276600" y="2276475"/>
            <a:ext cx="2428875" cy="650875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algn="ctr" eaLnBrk="0" hangingPunct="0"/>
            <a:r>
              <a:rPr lang="zh-TW" altLang="en-US" dirty="0" smtClean="0">
                <a:solidFill>
                  <a:srgbClr val="2E2F2D"/>
                </a:solidFill>
                <a:latin typeface="Arial" pitchFamily="34" charset="0"/>
                <a:ea typeface="微軟正黑體" pitchFamily="34" charset="-120"/>
              </a:rPr>
              <a:t>取回已转派的工作</a:t>
            </a:r>
            <a:endParaRPr lang="en-US" altLang="zh-TW" dirty="0">
              <a:solidFill>
                <a:srgbClr val="2E2F2D"/>
              </a:solidFill>
              <a:latin typeface="Arial" pitchFamily="34" charset="0"/>
              <a:ea typeface="微軟正黑體" pitchFamily="34" charset="-120"/>
            </a:endParaRPr>
          </a:p>
        </p:txBody>
      </p:sp>
      <p:sp>
        <p:nvSpPr>
          <p:cNvPr id="68614" name="Freeform 13"/>
          <p:cNvSpPr/>
          <p:nvPr/>
        </p:nvSpPr>
        <p:spPr bwMode="auto">
          <a:xfrm flipV="1">
            <a:off x="1765300" y="2565400"/>
            <a:ext cx="1511300" cy="358775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4" name="Rectangle 4"/>
          <p:cNvSpPr/>
          <p:nvPr/>
        </p:nvSpPr>
        <p:spPr>
          <a:xfrm flipV="1">
            <a:off x="1404938" y="2708275"/>
            <a:ext cx="369887" cy="360363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5065" name="Rectangle 4"/>
          <p:cNvSpPr/>
          <p:nvPr/>
        </p:nvSpPr>
        <p:spPr>
          <a:xfrm flipV="1">
            <a:off x="3708400" y="3141663"/>
            <a:ext cx="863600" cy="35877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33805" name="Picture 13"/>
          <p:cNvPicPr>
            <a:picLocks noChangeAspect="1"/>
          </p:cNvPicPr>
          <p:nvPr/>
        </p:nvPicPr>
        <p:blipFill>
          <a:blip r:embed="rId4"/>
          <a:srcRect l="45274" t="32214" r="50000" b="60782"/>
          <a:stretch>
            <a:fillRect/>
          </a:stretch>
        </p:blipFill>
        <p:spPr>
          <a:xfrm>
            <a:off x="4140200" y="3141663"/>
            <a:ext cx="431800" cy="35877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5067" name="Rectangle 4"/>
          <p:cNvSpPr/>
          <p:nvPr/>
        </p:nvSpPr>
        <p:spPr>
          <a:xfrm flipV="1">
            <a:off x="2268538" y="3141663"/>
            <a:ext cx="647700" cy="287337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075" y="5229225"/>
            <a:ext cx="5718175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志明转派给林书平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-&gt;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林书平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处理中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)-&gt;</a:t>
            </a: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取回已转派工作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 animBg="1"/>
      <p:bldP spid="6" grpId="0" animBg="1"/>
      <p:bldP spid="45064" grpId="0" animBg="1"/>
      <p:bldP spid="45065" grpId="0" animBg="1"/>
      <p:bldP spid="4506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处理待办事项列表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转派历程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5778" name="內容版面配置區 2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>
              <a:buFont typeface="Wingdings" pitchFamily="2" charset="2"/>
            </a:pP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577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1628775"/>
            <a:ext cx="8437562" cy="4679950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75780" name="Rectangle 4"/>
          <p:cNvSpPr/>
          <p:nvPr/>
        </p:nvSpPr>
        <p:spPr>
          <a:xfrm flipV="1">
            <a:off x="1673225" y="5195888"/>
            <a:ext cx="1446213" cy="287337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75781" name="Rectangle 4"/>
          <p:cNvSpPr/>
          <p:nvPr/>
        </p:nvSpPr>
        <p:spPr>
          <a:xfrm flipV="1">
            <a:off x="2268538" y="2133600"/>
            <a:ext cx="4751387" cy="244792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7578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38" y="3192463"/>
            <a:ext cx="2736850" cy="452437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313"/>
            <a:ext cx="9144000" cy="5141912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77826" name="Rectangle 3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取回工作重办画面说明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7827" name="內容版面配置區 13"/>
          <p:cNvSpPr>
            <a:spLocks noGrp="1"/>
          </p:cNvSpPr>
          <p:nvPr>
            <p:ph idx="1"/>
          </p:nvPr>
        </p:nvSpPr>
        <p:spPr>
          <a:xfrm>
            <a:off x="457200" y="1870075"/>
            <a:ext cx="8229600" cy="4543425"/>
          </a:xfrm>
          <a:ln/>
        </p:spPr>
        <p:txBody>
          <a:bodyPr wrap="square" lIns="91440" tIns="45720" rIns="91440" bIns="45720" anchor="t"/>
          <a:lstStyle/>
          <a:p>
            <a:pPr>
              <a:buFont typeface="Wingdings" pitchFamily="2" charset="2"/>
            </a:pP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782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39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1258888" y="3429000"/>
            <a:ext cx="936625" cy="2159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47114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7963"/>
            <a:ext cx="9144000" cy="5141912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9" name="AutoShape 10"/>
          <p:cNvSpPr/>
          <p:nvPr/>
        </p:nvSpPr>
        <p:spPr>
          <a:xfrm>
            <a:off x="5724525" y="3141663"/>
            <a:ext cx="2568575" cy="608012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选取流程后点选取回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7895" name="Freeform 13"/>
          <p:cNvSpPr/>
          <p:nvPr/>
        </p:nvSpPr>
        <p:spPr bwMode="auto">
          <a:xfrm flipV="1">
            <a:off x="1692275" y="3784600"/>
            <a:ext cx="4608513" cy="292100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344613" y="2636838"/>
            <a:ext cx="360362" cy="360362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47115" name="Picture 11"/>
          <p:cNvPicPr>
            <a:picLocks noChangeAspect="1"/>
          </p:cNvPicPr>
          <p:nvPr/>
        </p:nvPicPr>
        <p:blipFill>
          <a:blip r:embed="rId5"/>
          <a:srcRect l="39568" t="41953" r="38849" b="34422"/>
          <a:stretch>
            <a:fillRect/>
          </a:stretch>
        </p:blipFill>
        <p:spPr>
          <a:xfrm>
            <a:off x="3203575" y="3860800"/>
            <a:ext cx="2808288" cy="1728788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13" name="Rectangle 10"/>
          <p:cNvSpPr/>
          <p:nvPr/>
        </p:nvSpPr>
        <p:spPr>
          <a:xfrm>
            <a:off x="3492500" y="3082925"/>
            <a:ext cx="3348038" cy="171767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35263" y="5876925"/>
            <a:ext cx="3673475" cy="369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签核过并且在流程还未结案之前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!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  <p:bldP spid="13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628775"/>
            <a:ext cx="8220075" cy="49577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系统登入画面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36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4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65541" name="Rectangle 5"/>
          <p:cNvSpPr/>
          <p:nvPr/>
        </p:nvSpPr>
        <p:spPr>
          <a:xfrm>
            <a:off x="5292725" y="4076700"/>
            <a:ext cx="1995488" cy="61277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5366" name="矩形 4504"/>
          <p:cNvSpPr/>
          <p:nvPr/>
        </p:nvSpPr>
        <p:spPr>
          <a:xfrm>
            <a:off x="2627313" y="4941888"/>
            <a:ext cx="2579687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/>
          <a:lstStyle/>
          <a:p>
            <a:pPr lvl="0" algn="just" eaLnBrk="0" hangingPunct="0"/>
            <a:r>
              <a:rPr lang="zh-TW" altLang="en-US" dirty="0" smtClean="0">
                <a:latin typeface="Arial" pitchFamily="34" charset="0"/>
                <a:ea typeface="新細明體" pitchFamily="18" charset="-120"/>
              </a:rPr>
              <a:t>于此处输入您的代号与密码，并选择语系。</a:t>
            </a:r>
          </a:p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5367" name="直線 4505"/>
          <p:cNvSpPr/>
          <p:nvPr/>
        </p:nvSpPr>
        <p:spPr>
          <a:xfrm flipV="1">
            <a:off x="4117975" y="4716463"/>
            <a:ext cx="2271713" cy="28892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anchor="t"/>
          <a:lstStyle/>
          <a:p>
            <a:pPr lvl="0" eaLnBrk="0" hangingPunct="0"/>
            <a:endParaRPr lang="zh-TW" altLang="en-US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313"/>
            <a:ext cx="9144000" cy="5141912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批次签核画面</a:t>
            </a:r>
            <a:endParaRPr lang="zh-TW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9875" name="內容版面配置區 9"/>
          <p:cNvSpPr>
            <a:spLocks noGrp="1"/>
          </p:cNvSpPr>
          <p:nvPr>
            <p:ph idx="1"/>
          </p:nvPr>
        </p:nvSpPr>
        <p:spPr>
          <a:xfrm>
            <a:off x="457200" y="1727200"/>
            <a:ext cx="8229600" cy="4543425"/>
          </a:xfrm>
          <a:ln/>
        </p:spPr>
        <p:txBody>
          <a:bodyPr wrap="square" lIns="91440" tIns="45720" rIns="91440" bIns="45720" anchor="t"/>
          <a:lstStyle/>
          <a:p>
            <a:pPr>
              <a:buFont typeface="Wingdings" pitchFamily="2" charset="2"/>
            </a:pP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987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40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6" name="AutoShape 10"/>
          <p:cNvSpPr/>
          <p:nvPr/>
        </p:nvSpPr>
        <p:spPr>
          <a:xfrm>
            <a:off x="1763713" y="5876925"/>
            <a:ext cx="2568575" cy="608013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选取需批次签核之流程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5845" name="Freeform 13"/>
          <p:cNvSpPr/>
          <p:nvPr/>
        </p:nvSpPr>
        <p:spPr bwMode="auto">
          <a:xfrm flipH="1" flipV="1">
            <a:off x="1547813" y="4005263"/>
            <a:ext cx="215900" cy="2159000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850" name="Rectangle 10"/>
          <p:cNvSpPr/>
          <p:nvPr/>
        </p:nvSpPr>
        <p:spPr>
          <a:xfrm>
            <a:off x="1331913" y="2636838"/>
            <a:ext cx="936625" cy="4318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97150" y="2524125"/>
            <a:ext cx="3775075" cy="4000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批次同意、批次终止、批次转派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850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流程菜单介绍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浏览系统通知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numCol="1" anchor="t" anchorCtr="0" compatLnSpc="1"/>
          <a:lstStyle/>
          <a:p>
            <a:pPr marL="495300" marR="0" lvl="0" indent="-4953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目的</a:t>
            </a:r>
            <a:endParaRPr kumimoji="0" lang="en-US" altLang="zh-TW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895350" marR="0" lvl="1" indent="-4953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流程签核过程中系统会自动发出通知</a:t>
            </a:r>
            <a:r>
              <a:rPr kumimoji="0" lang="en-US" altLang="zh-TW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Email</a:t>
            </a: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，鉴于有遗漏信件之考虑，透过浏览系统通知，亦可取得相同信息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495300" marR="0" lvl="0" indent="-4953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步骤</a:t>
            </a: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流程系统通知</a:t>
            </a:r>
          </a:p>
          <a:p>
            <a:pPr marL="904875" marR="0" lvl="1" indent="-2952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选择流程类型或活动类型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8192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41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313"/>
            <a:ext cx="9144000" cy="5141912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82946" name="Rectangle 4"/>
          <p:cNvSpPr/>
          <p:nvPr/>
        </p:nvSpPr>
        <p:spPr>
          <a:xfrm>
            <a:off x="1258888" y="3573463"/>
            <a:ext cx="935037" cy="142875"/>
          </a:xfrm>
          <a:prstGeom prst="rect">
            <a:avLst/>
          </a:prstGeom>
          <a:noFill/>
          <a:ln w="28575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4915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313"/>
            <a:ext cx="9221788" cy="518477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82948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浏览系统通知画面说明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流程类型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294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42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6" name="AutoShape 10"/>
          <p:cNvSpPr/>
          <p:nvPr/>
        </p:nvSpPr>
        <p:spPr>
          <a:xfrm>
            <a:off x="2843213" y="5949950"/>
            <a:ext cx="2568575" cy="606425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流程状态变更时会收到系统通知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Freeform 13"/>
          <p:cNvSpPr/>
          <p:nvPr/>
        </p:nvSpPr>
        <p:spPr bwMode="auto">
          <a:xfrm flipV="1">
            <a:off x="5435600" y="5230813"/>
            <a:ext cx="792163" cy="998538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1331913" y="3473450"/>
            <a:ext cx="1008062" cy="242888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875"/>
            <a:ext cx="9144000" cy="514032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84994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浏览系统通知画面说明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活动类型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4995" name="內容版面配置區 8"/>
          <p:cNvSpPr>
            <a:spLocks noGrp="1"/>
          </p:cNvSpPr>
          <p:nvPr>
            <p:ph idx="1"/>
          </p:nvPr>
        </p:nvSpPr>
        <p:spPr>
          <a:xfrm>
            <a:off x="457200" y="1870075"/>
            <a:ext cx="8229600" cy="4543425"/>
          </a:xfrm>
          <a:ln/>
        </p:spPr>
        <p:txBody>
          <a:bodyPr wrap="square" lIns="91440" tIns="45720" rIns="91440" bIns="45720" anchor="t"/>
          <a:lstStyle/>
          <a:p>
            <a:pPr>
              <a:buFont typeface="Wingdings" pitchFamily="2" charset="2"/>
            </a:pP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499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43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84997" name="AutoShape 10"/>
          <p:cNvSpPr/>
          <p:nvPr/>
        </p:nvSpPr>
        <p:spPr>
          <a:xfrm>
            <a:off x="2916238" y="5300663"/>
            <a:ext cx="2568575" cy="608012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会收到要签核的通知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4998" name="Freeform 13"/>
          <p:cNvSpPr/>
          <p:nvPr/>
        </p:nvSpPr>
        <p:spPr>
          <a:xfrm flipV="1">
            <a:off x="5508625" y="4437063"/>
            <a:ext cx="785813" cy="114300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</a:cxnLst>
            <a:rect l="0" t="0" r="0" b="0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  <a:noFill/>
          <a:ln w="412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Rectangle 10"/>
          <p:cNvSpPr/>
          <p:nvPr/>
        </p:nvSpPr>
        <p:spPr>
          <a:xfrm>
            <a:off x="1331913" y="3402013"/>
            <a:ext cx="1008062" cy="242887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管理词组</a:t>
            </a:r>
            <a:endParaRPr lang="zh-TW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numCol="1" anchor="t" anchorCtr="0" compatLnSpc="1"/>
          <a:lstStyle/>
          <a:p>
            <a:pPr marL="495300" marR="0" lvl="0" indent="-4953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目的</a:t>
            </a:r>
            <a:endParaRPr kumimoji="0" lang="en-US" altLang="zh-TW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895350" marR="0" lvl="1" indent="-4953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增加签核时输入签核意见之便利性</a:t>
            </a:r>
            <a:endParaRPr kumimoji="0" lang="en-US" altLang="zh-TW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895350" marR="0" lvl="1" indent="-4953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系统管理员可维护公用词组</a:t>
            </a:r>
          </a:p>
          <a:p>
            <a:pPr marL="495300" marR="0" lvl="0" indent="-495300" algn="l" defTabSz="914400" rtl="0" eaLnBrk="1" fontAlgn="base" latinLnBrk="0" hangingPunct="1">
              <a:lnSpc>
                <a:spcPct val="100000"/>
              </a:lnSpc>
              <a:spcBef>
                <a:spcPct val="65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步骤</a:t>
            </a:r>
            <a:endParaRPr kumimoji="0" lang="en-US" altLang="zh-TW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1066800" marR="0" lvl="1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点选功能作新增修改删除词组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defRPr/>
            </a:pP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8704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44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662113"/>
            <a:ext cx="8870950" cy="4729162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89090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管理词组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私人</a:t>
            </a:r>
            <a:endParaRPr lang="zh-TW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09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45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pic>
        <p:nvPicPr>
          <p:cNvPr id="52231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1649413"/>
            <a:ext cx="8870950" cy="514032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8" name="Rectangle 10"/>
          <p:cNvSpPr/>
          <p:nvPr/>
        </p:nvSpPr>
        <p:spPr>
          <a:xfrm>
            <a:off x="1476375" y="2865438"/>
            <a:ext cx="863600" cy="252412"/>
          </a:xfrm>
          <a:prstGeom prst="rect">
            <a:avLst/>
          </a:prstGeom>
          <a:noFill/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5940425" y="3249613"/>
            <a:ext cx="287338" cy="250825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08850" y="1989138"/>
            <a:ext cx="1584325" cy="10033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67597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" y="1614488"/>
            <a:ext cx="8870950" cy="4983162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15" name="橢圓 14"/>
          <p:cNvSpPr/>
          <p:nvPr/>
        </p:nvSpPr>
        <p:spPr>
          <a:xfrm>
            <a:off x="1647825" y="3524250"/>
            <a:ext cx="792163" cy="2889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管理词组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公用</a:t>
            </a:r>
          </a:p>
        </p:txBody>
      </p:sp>
      <p:sp>
        <p:nvSpPr>
          <p:cNvPr id="91138" name="內容版面配置區 2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>
              <a:buFont typeface="Wingdings" pitchFamily="2" charset="2"/>
            </a:pP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9113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484313"/>
            <a:ext cx="8499475" cy="5040312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91140" name="Rectangle 10"/>
          <p:cNvSpPr/>
          <p:nvPr/>
        </p:nvSpPr>
        <p:spPr>
          <a:xfrm>
            <a:off x="6659563" y="1844675"/>
            <a:ext cx="2016125" cy="1655763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6659563" y="2492375"/>
            <a:ext cx="792163" cy="288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管理个人化信息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设定个人信息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3186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marL="495300" indent="-495300" defTabSz="973455" eaLnBrk="1" hangingPunct="1">
              <a:buFont typeface="Wingdings" pitchFamily="2" charset="2"/>
            </a:pPr>
            <a:r>
              <a:rPr lang="zh-TW" altLang="en-US" sz="3000" dirty="0">
                <a:latin typeface="微軟正黑體" pitchFamily="34" charset="-120"/>
                <a:ea typeface="微軟正黑體" pitchFamily="34" charset="-120"/>
              </a:rPr>
              <a:t>目的</a:t>
            </a:r>
            <a:r>
              <a:rPr lang="en-US" altLang="zh-TW" sz="3000" dirty="0">
                <a:latin typeface="微軟正黑體" pitchFamily="34" charset="-120"/>
                <a:ea typeface="微軟正黑體" pitchFamily="34" charset="-120"/>
              </a:rPr>
              <a:t>: </a:t>
            </a:r>
            <a:r>
              <a:rPr lang="zh-TW" altLang="en-US" sz="3000" dirty="0" smtClean="0">
                <a:latin typeface="微軟正黑體" pitchFamily="34" charset="-120"/>
                <a:ea typeface="微軟正黑體" pitchFamily="34" charset="-120"/>
              </a:rPr>
              <a:t>用户可自行维护个人相关信息</a:t>
            </a:r>
          </a:p>
          <a:p>
            <a:pPr marL="495300" indent="-495300" defTabSz="973455" eaLnBrk="1" hangingPunct="1">
              <a:spcBef>
                <a:spcPct val="60000"/>
              </a:spcBef>
              <a:buFont typeface="Wingdings" pitchFamily="2" charset="2"/>
            </a:pPr>
            <a:r>
              <a:rPr lang="zh-TW" altLang="en-US" sz="3000" dirty="0" smtClean="0">
                <a:latin typeface="微軟正黑體" pitchFamily="34" charset="-120"/>
                <a:ea typeface="微軟正黑體" pitchFamily="34" charset="-120"/>
              </a:rPr>
              <a:t>步骤：</a:t>
            </a:r>
          </a:p>
          <a:p>
            <a:pPr marL="1066800" lvl="1" indent="-457200" defTabSz="973455" eaLnBrk="1" hangingPunct="1">
              <a:buFont typeface="Wingdings" pitchFamily="2" charset="2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进入设定个人信息</a:t>
            </a:r>
          </a:p>
          <a:p>
            <a:pPr marL="1066800" lvl="1" indent="-457200" defTabSz="973455" eaLnBrk="1" hangingPunct="1">
              <a:buFont typeface="Wingdings" pitchFamily="2" charset="2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预设代理人设定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marL="1066800" lvl="1" indent="-457200" defTabSz="973455" eaLnBrk="1" hangingPunct="1">
              <a:buFont typeface="Wingdings" pitchFamily="2" charset="2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流程管理人设定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marL="1066800" lvl="1" indent="-457200" defTabSz="973455" eaLnBrk="1" hangingPunct="1">
              <a:buFont typeface="Wingdings" pitchFamily="2" charset="2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代理期间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marL="1066800" lvl="1" indent="-457200" defTabSz="973455" eaLnBrk="1" hangingPunct="1">
              <a:buFont typeface="Wingdings" pitchFamily="2" charset="2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电子邮件语系</a:t>
            </a:r>
            <a:r>
              <a:rPr lang="en-US" altLang="zh-TW" sz="1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800" dirty="0" smtClean="0">
                <a:latin typeface="微軟正黑體" pitchFamily="34" charset="-120"/>
                <a:ea typeface="微軟正黑體" pitchFamily="34" charset="-120"/>
              </a:rPr>
              <a:t>浏览器登入时的预设</a:t>
            </a:r>
            <a:r>
              <a:rPr lang="en-US" altLang="zh-TW" sz="18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318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47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662113"/>
            <a:ext cx="8870950" cy="4729162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95234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设定个人信息操作画面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523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48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7237413" y="2636838"/>
            <a:ext cx="1662112" cy="2159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管理个人化信息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设定个人信息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7282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49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pic>
        <p:nvPicPr>
          <p:cNvPr id="97283" name="內容版面配置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825" y="1701800"/>
            <a:ext cx="8486775" cy="4856163"/>
          </a:xfrm>
          <a:ln/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系统主画面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386" name="內容版面配置區 3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>
              <a:buFont typeface="Wingdings" pitchFamily="2" charset="2"/>
            </a:pP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38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3" y="1581150"/>
            <a:ext cx="8331200" cy="4943475"/>
          </a:xfrm>
          <a:prstGeom prst="rect">
            <a:avLst/>
          </a:prstGeom>
          <a:noFill/>
          <a:ln w="12700">
            <a:noFill/>
            <a:miter/>
          </a:ln>
          <a:effectLst>
            <a:prstShdw prst="shdw17" dist="17961" dir="2699999">
              <a:schemeClr val="bg2"/>
            </a:prstShdw>
          </a:effectLst>
        </p:spPr>
      </p:pic>
      <p:sp>
        <p:nvSpPr>
          <p:cNvPr id="7" name="Rectangle 13"/>
          <p:cNvSpPr/>
          <p:nvPr/>
        </p:nvSpPr>
        <p:spPr>
          <a:xfrm>
            <a:off x="395288" y="2565400"/>
            <a:ext cx="1584325" cy="381635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" name="Rectangle 13"/>
          <p:cNvSpPr/>
          <p:nvPr/>
        </p:nvSpPr>
        <p:spPr>
          <a:xfrm>
            <a:off x="395288" y="1773238"/>
            <a:ext cx="8331200" cy="792162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6390" name="矩形 4"/>
          <p:cNvSpPr/>
          <p:nvPr/>
        </p:nvSpPr>
        <p:spPr>
          <a:xfrm>
            <a:off x="611188" y="4049713"/>
            <a:ext cx="877163" cy="369332"/>
          </a:xfrm>
          <a:prstGeom prst="rect">
            <a:avLst/>
          </a:prstGeom>
          <a:solidFill>
            <a:srgbClr val="FFFF66"/>
          </a:solidFill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eaLnBrk="0" hangingPunct="0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主菜单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391" name="矩形 5"/>
          <p:cNvSpPr/>
          <p:nvPr/>
        </p:nvSpPr>
        <p:spPr>
          <a:xfrm>
            <a:off x="6084888" y="3055938"/>
            <a:ext cx="876300" cy="369887"/>
          </a:xfrm>
          <a:prstGeom prst="rect">
            <a:avLst/>
          </a:prstGeom>
          <a:solidFill>
            <a:srgbClr val="FFFF66"/>
          </a:solidFill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eaLnBrk="0" hangingPunct="0"/>
            <a:r>
              <a:rPr lang="zh-TW" altLang="en-US" dirty="0" smtClean="0">
                <a:latin typeface="Arial" pitchFamily="34" charset="0"/>
                <a:ea typeface="新細明體" pitchFamily="18" charset="-120"/>
              </a:rPr>
              <a:t>主画面</a:t>
            </a:r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" name="Rectangle 13"/>
          <p:cNvSpPr/>
          <p:nvPr/>
        </p:nvSpPr>
        <p:spPr>
          <a:xfrm>
            <a:off x="1935163" y="2576513"/>
            <a:ext cx="6791325" cy="3805237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6393" name="矩形 11"/>
          <p:cNvSpPr/>
          <p:nvPr/>
        </p:nvSpPr>
        <p:spPr>
          <a:xfrm>
            <a:off x="3465513" y="1984375"/>
            <a:ext cx="877887" cy="369888"/>
          </a:xfrm>
          <a:prstGeom prst="rect">
            <a:avLst/>
          </a:prstGeom>
          <a:solidFill>
            <a:srgbClr val="FFFF66"/>
          </a:solidFill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 eaLnBrk="0" hangingPunct="0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状态栏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39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1947863"/>
            <a:ext cx="1814513" cy="558800"/>
          </a:xfrm>
          <a:prstGeom prst="rect">
            <a:avLst/>
          </a:prstGeom>
          <a:noFill/>
          <a:ln w="12700">
            <a:noFill/>
            <a:miter/>
          </a:ln>
          <a:effectLst>
            <a:prstShdw prst="shdw17" dist="17961" dir="2699999">
              <a:schemeClr val="bg2"/>
            </a:prst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標題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anchor="ctr"/>
          <a:lstStyle/>
          <a:p>
            <a:r>
              <a:rPr lang="zh-TW" altLang="zh-TW" dirty="0" smtClean="0">
                <a:ea typeface="微軟正黑體" pitchFamily="34" charset="-120"/>
              </a:rPr>
              <a:t>预设代理人设定</a:t>
            </a:r>
            <a:endParaRPr lang="zh-TW" altLang="en-US" dirty="0">
              <a:ea typeface="微軟正黑體" pitchFamily="34" charset="-120"/>
            </a:endParaRPr>
          </a:p>
        </p:txBody>
      </p:sp>
      <p:sp>
        <p:nvSpPr>
          <p:cNvPr id="99330" name="內容版面配置區 3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lstStyle/>
          <a:p>
            <a:pPr marL="0" indent="0">
              <a:buFont typeface="Wingdings" pitchFamily="2" charset="2"/>
              <a:buNone/>
            </a:pPr>
            <a:endParaRPr lang="zh-TW" altLang="en-US" dirty="0">
              <a:ea typeface="微軟正黑體" pitchFamily="34" charset="-120"/>
            </a:endParaRPr>
          </a:p>
        </p:txBody>
      </p:sp>
      <p:grpSp>
        <p:nvGrpSpPr>
          <p:cNvPr id="99331" name="群組 12"/>
          <p:cNvGrpSpPr/>
          <p:nvPr/>
        </p:nvGrpSpPr>
        <p:grpSpPr>
          <a:xfrm>
            <a:off x="250825" y="2276475"/>
            <a:ext cx="3132138" cy="1866900"/>
            <a:chOff x="251520" y="2276872"/>
            <a:chExt cx="3131840" cy="1866900"/>
          </a:xfrm>
        </p:grpSpPr>
        <p:pic>
          <p:nvPicPr>
            <p:cNvPr id="99332" name="Picture 2"/>
            <p:cNvPicPr>
              <a:picLocks noChangeAspect="1"/>
            </p:cNvPicPr>
            <p:nvPr/>
          </p:nvPicPr>
          <p:blipFill>
            <a:blip r:embed="rId2"/>
            <a:srcRect r="75858"/>
            <a:stretch>
              <a:fillRect/>
            </a:stretch>
          </p:blipFill>
          <p:spPr>
            <a:xfrm>
              <a:off x="683568" y="2276872"/>
              <a:ext cx="2699792" cy="186690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99333" name="文字方塊 6"/>
            <p:cNvSpPr txBox="1"/>
            <p:nvPr/>
          </p:nvSpPr>
          <p:spPr>
            <a:xfrm>
              <a:off x="1907704" y="2276872"/>
              <a:ext cx="484428" cy="523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TW" sz="2800" b="1" dirty="0">
                  <a:solidFill>
                    <a:srgbClr val="FF0000"/>
                  </a:solidFill>
                  <a:latin typeface="Arial" pitchFamily="34" charset="0"/>
                  <a:ea typeface="新細明體" pitchFamily="18" charset="-120"/>
                </a:rPr>
                <a:t>1.</a:t>
              </a:r>
              <a:endParaRPr lang="zh-TW" altLang="en-US" sz="2800" b="1" dirty="0">
                <a:solidFill>
                  <a:srgbClr val="FF0000"/>
                </a:solidFill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99334" name="文字方塊 7"/>
            <p:cNvSpPr txBox="1"/>
            <p:nvPr/>
          </p:nvSpPr>
          <p:spPr>
            <a:xfrm>
              <a:off x="251520" y="2996952"/>
              <a:ext cx="484428" cy="523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TW" sz="2800" b="1" dirty="0">
                  <a:solidFill>
                    <a:srgbClr val="FF0000"/>
                  </a:solidFill>
                  <a:latin typeface="Arial" pitchFamily="34" charset="0"/>
                  <a:ea typeface="新細明體" pitchFamily="18" charset="-120"/>
                </a:rPr>
                <a:t>2.</a:t>
              </a:r>
              <a:endParaRPr lang="zh-TW" altLang="en-US" sz="2800" b="1" dirty="0">
                <a:solidFill>
                  <a:srgbClr val="FF0000"/>
                </a:solidFill>
                <a:latin typeface="Arial" pitchFamily="34" charset="0"/>
                <a:ea typeface="新細明體" pitchFamily="18" charset="-120"/>
              </a:endParaRPr>
            </a:p>
          </p:txBody>
        </p:sp>
      </p:grpSp>
      <p:pic>
        <p:nvPicPr>
          <p:cNvPr id="9933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1557338"/>
            <a:ext cx="4457700" cy="48339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9336" name="文字方塊 9"/>
          <p:cNvSpPr txBox="1"/>
          <p:nvPr/>
        </p:nvSpPr>
        <p:spPr>
          <a:xfrm>
            <a:off x="4140200" y="1970088"/>
            <a:ext cx="479425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sz="2800" b="1" dirty="0">
                <a:solidFill>
                  <a:srgbClr val="FF0000"/>
                </a:solidFill>
                <a:latin typeface="Arial" pitchFamily="34" charset="0"/>
                <a:ea typeface="新細明體" pitchFamily="18" charset="-120"/>
              </a:rPr>
              <a:t>3.</a:t>
            </a:r>
            <a:endParaRPr lang="zh-TW" altLang="en-US" sz="2800" b="1" dirty="0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9337" name="文字方塊 10"/>
          <p:cNvSpPr txBox="1"/>
          <p:nvPr/>
        </p:nvSpPr>
        <p:spPr>
          <a:xfrm>
            <a:off x="7451725" y="3697288"/>
            <a:ext cx="479425" cy="51911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sz="2800" b="1" dirty="0">
                <a:solidFill>
                  <a:srgbClr val="FF0000"/>
                </a:solidFill>
                <a:latin typeface="Arial" pitchFamily="34" charset="0"/>
                <a:ea typeface="新細明體" pitchFamily="18" charset="-120"/>
              </a:rPr>
              <a:t>4.</a:t>
            </a:r>
            <a:endParaRPr lang="zh-TW" altLang="en-US" sz="2800" b="1" dirty="0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9338" name="文字方塊 11"/>
          <p:cNvSpPr txBox="1"/>
          <p:nvPr/>
        </p:nvSpPr>
        <p:spPr>
          <a:xfrm>
            <a:off x="5672138" y="3716338"/>
            <a:ext cx="479425" cy="51911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TW" sz="2800" b="1" dirty="0">
                <a:solidFill>
                  <a:srgbClr val="FF0000"/>
                </a:solidFill>
                <a:latin typeface="Arial" pitchFamily="34" charset="0"/>
                <a:ea typeface="新細明體" pitchFamily="18" charset="-120"/>
              </a:rPr>
              <a:t>5.</a:t>
            </a:r>
            <a:endParaRPr lang="zh-TW" altLang="en-US" sz="2800" b="1" dirty="0">
              <a:solidFill>
                <a:srgbClr val="FF000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933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50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標題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anchor="ctr"/>
          <a:lstStyle/>
          <a:p>
            <a:r>
              <a:rPr lang="zh-TW" altLang="en-US" dirty="0" smtClean="0">
                <a:ea typeface="微軟正黑體" pitchFamily="34" charset="-120"/>
              </a:rPr>
              <a:t>流程</a:t>
            </a:r>
            <a:r>
              <a:rPr lang="zh-TW" altLang="zh-TW" dirty="0" smtClean="0">
                <a:ea typeface="微軟正黑體" pitchFamily="34" charset="-120"/>
              </a:rPr>
              <a:t>代理人设定</a:t>
            </a:r>
            <a:endParaRPr lang="zh-TW" altLang="en-US" dirty="0">
              <a:ea typeface="微軟正黑體" pitchFamily="34" charset="-120"/>
            </a:endParaRPr>
          </a:p>
        </p:txBody>
      </p:sp>
      <p:sp>
        <p:nvSpPr>
          <p:cNvPr id="100354" name="內容版面配置區 3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lstStyle/>
          <a:p>
            <a:pPr marL="0" indent="0">
              <a:buFont typeface="Wingdings" pitchFamily="2" charset="2"/>
              <a:buNone/>
            </a:pPr>
            <a:endParaRPr lang="zh-TW" altLang="en-US" dirty="0">
              <a:ea typeface="微軟正黑體" pitchFamily="34" charset="-120"/>
            </a:endParaRPr>
          </a:p>
        </p:txBody>
      </p:sp>
      <p:grpSp>
        <p:nvGrpSpPr>
          <p:cNvPr id="100355" name="群組 17"/>
          <p:cNvGrpSpPr/>
          <p:nvPr/>
        </p:nvGrpSpPr>
        <p:grpSpPr>
          <a:xfrm>
            <a:off x="323850" y="2473325"/>
            <a:ext cx="3184525" cy="1778000"/>
            <a:chOff x="323528" y="2473732"/>
            <a:chExt cx="3184773" cy="1777413"/>
          </a:xfrm>
        </p:grpSpPr>
        <p:pic>
          <p:nvPicPr>
            <p:cNvPr id="100356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2486333"/>
              <a:ext cx="2752725" cy="176481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00357" name="文字方塊 12"/>
            <p:cNvSpPr txBox="1"/>
            <p:nvPr/>
          </p:nvSpPr>
          <p:spPr>
            <a:xfrm>
              <a:off x="2195736" y="2473732"/>
              <a:ext cx="484428" cy="523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TW" sz="2800" b="1" dirty="0">
                  <a:solidFill>
                    <a:srgbClr val="FF0000"/>
                  </a:solidFill>
                  <a:latin typeface="Arial" pitchFamily="34" charset="0"/>
                  <a:ea typeface="新細明體" pitchFamily="18" charset="-120"/>
                </a:rPr>
                <a:t>1.</a:t>
              </a:r>
              <a:endParaRPr lang="zh-TW" altLang="en-US" sz="2800" b="1" dirty="0">
                <a:solidFill>
                  <a:srgbClr val="FF0000"/>
                </a:solidFill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00358" name="文字方塊 13"/>
            <p:cNvSpPr txBox="1"/>
            <p:nvPr/>
          </p:nvSpPr>
          <p:spPr>
            <a:xfrm>
              <a:off x="323528" y="3265820"/>
              <a:ext cx="484428" cy="523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TW" sz="2800" b="1" dirty="0">
                  <a:solidFill>
                    <a:srgbClr val="FF0000"/>
                  </a:solidFill>
                  <a:latin typeface="Arial" pitchFamily="34" charset="0"/>
                  <a:ea typeface="新細明體" pitchFamily="18" charset="-120"/>
                </a:rPr>
                <a:t>2.</a:t>
              </a:r>
              <a:endParaRPr lang="zh-TW" altLang="en-US" sz="2800" b="1" dirty="0">
                <a:solidFill>
                  <a:srgbClr val="FF0000"/>
                </a:solidFill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00359" name="群組 16"/>
          <p:cNvGrpSpPr/>
          <p:nvPr/>
        </p:nvGrpSpPr>
        <p:grpSpPr>
          <a:xfrm>
            <a:off x="4094163" y="1557338"/>
            <a:ext cx="4117975" cy="4833937"/>
            <a:chOff x="4093965" y="1556792"/>
            <a:chExt cx="4117625" cy="4834890"/>
          </a:xfrm>
        </p:grpSpPr>
        <p:pic>
          <p:nvPicPr>
            <p:cNvPr id="100360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3965" y="1556792"/>
              <a:ext cx="4117625" cy="483489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00361" name="文字方塊 9"/>
            <p:cNvSpPr txBox="1"/>
            <p:nvPr/>
          </p:nvSpPr>
          <p:spPr>
            <a:xfrm>
              <a:off x="4139952" y="1700808"/>
              <a:ext cx="484428" cy="523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TW" sz="2800" b="1" dirty="0">
                  <a:solidFill>
                    <a:srgbClr val="FF0000"/>
                  </a:solidFill>
                  <a:latin typeface="Arial" pitchFamily="34" charset="0"/>
                  <a:ea typeface="新細明體" pitchFamily="18" charset="-120"/>
                </a:rPr>
                <a:t>3.</a:t>
              </a:r>
              <a:endParaRPr lang="zh-TW" altLang="en-US" sz="2800" b="1" dirty="0">
                <a:solidFill>
                  <a:srgbClr val="FF0000"/>
                </a:solidFill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00362" name="文字方塊 10"/>
            <p:cNvSpPr txBox="1"/>
            <p:nvPr/>
          </p:nvSpPr>
          <p:spPr>
            <a:xfrm>
              <a:off x="4159580" y="3284984"/>
              <a:ext cx="484428" cy="523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TW" sz="2800" b="1" dirty="0">
                  <a:solidFill>
                    <a:srgbClr val="FF0000"/>
                  </a:solidFill>
                  <a:latin typeface="Arial" pitchFamily="34" charset="0"/>
                  <a:ea typeface="新細明體" pitchFamily="18" charset="-120"/>
                </a:rPr>
                <a:t>4.</a:t>
              </a:r>
              <a:endParaRPr lang="zh-TW" altLang="en-US" sz="2800" b="1" dirty="0">
                <a:solidFill>
                  <a:srgbClr val="FF0000"/>
                </a:solidFill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00363" name="文字方塊 11"/>
            <p:cNvSpPr txBox="1"/>
            <p:nvPr/>
          </p:nvSpPr>
          <p:spPr>
            <a:xfrm>
              <a:off x="6967892" y="4489956"/>
              <a:ext cx="484428" cy="523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TW" sz="2800" b="1" dirty="0">
                  <a:solidFill>
                    <a:srgbClr val="FF0000"/>
                  </a:solidFill>
                  <a:latin typeface="Arial" pitchFamily="34" charset="0"/>
                  <a:ea typeface="新細明體" pitchFamily="18" charset="-120"/>
                </a:rPr>
                <a:t>5.</a:t>
              </a:r>
              <a:endParaRPr lang="zh-TW" altLang="en-US" sz="2800" b="1" dirty="0">
                <a:solidFill>
                  <a:srgbClr val="FF0000"/>
                </a:solidFill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00364" name="文字方塊 15"/>
            <p:cNvSpPr txBox="1"/>
            <p:nvPr/>
          </p:nvSpPr>
          <p:spPr>
            <a:xfrm>
              <a:off x="5743756" y="4653136"/>
              <a:ext cx="484428" cy="523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TW" sz="2800" b="1" dirty="0">
                  <a:solidFill>
                    <a:srgbClr val="FF0000"/>
                  </a:solidFill>
                  <a:latin typeface="Arial" pitchFamily="34" charset="0"/>
                  <a:ea typeface="新細明體" pitchFamily="18" charset="-120"/>
                </a:rPr>
                <a:t>6.</a:t>
              </a:r>
              <a:endParaRPr lang="zh-TW" altLang="en-US" sz="2800" b="1" dirty="0">
                <a:solidFill>
                  <a:srgbClr val="FF0000"/>
                </a:solidFill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10036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51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內容版面配置區 3"/>
          <p:cNvSpPr>
            <a:spLocks noGrp="1"/>
          </p:cNvSpPr>
          <p:nvPr>
            <p:ph idx="1"/>
          </p:nvPr>
        </p:nvSpPr>
        <p:spPr>
          <a:ln/>
        </p:spPr>
        <p:txBody>
          <a:bodyPr anchor="t"/>
          <a:lstStyle/>
          <a:p>
            <a:pPr>
              <a:buFont typeface="Wingdings" pitchFamily="2" charset="2"/>
            </a:pPr>
            <a:endParaRPr lang="zh-TW" altLang="en-US">
              <a:ea typeface="微軟正黑體" pitchFamily="34" charset="-120"/>
            </a:endParaRPr>
          </a:p>
        </p:txBody>
      </p:sp>
      <p:sp>
        <p:nvSpPr>
          <p:cNvPr id="101378" name="標題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anchor="ctr"/>
          <a:lstStyle/>
          <a:p>
            <a:r>
              <a:rPr lang="zh-TW" altLang="zh-TW" dirty="0" smtClean="0">
                <a:ea typeface="微軟正黑體" pitchFamily="34" charset="-120"/>
              </a:rPr>
              <a:t>系统如何寻找</a:t>
            </a:r>
            <a:r>
              <a:rPr lang="zh-TW" altLang="en-US" dirty="0" smtClean="0">
                <a:ea typeface="微軟正黑體" pitchFamily="34" charset="-120"/>
              </a:rPr>
              <a:t>签核</a:t>
            </a:r>
            <a:r>
              <a:rPr lang="zh-TW" altLang="en-US" dirty="0">
                <a:ea typeface="微軟正黑體" pitchFamily="34" charset="-120"/>
              </a:rPr>
              <a:t>者</a:t>
            </a:r>
          </a:p>
        </p:txBody>
      </p:sp>
      <p:grpSp>
        <p:nvGrpSpPr>
          <p:cNvPr id="101379" name="群組 270"/>
          <p:cNvGrpSpPr/>
          <p:nvPr/>
        </p:nvGrpSpPr>
        <p:grpSpPr>
          <a:xfrm>
            <a:off x="179388" y="1281113"/>
            <a:ext cx="8810625" cy="5413375"/>
            <a:chOff x="179512" y="1043792"/>
            <a:chExt cx="8810769" cy="5651679"/>
          </a:xfrm>
        </p:grpSpPr>
        <p:sp>
          <p:nvSpPr>
            <p:cNvPr id="35" name="菱形 34"/>
            <p:cNvSpPr/>
            <p:nvPr/>
          </p:nvSpPr>
          <p:spPr>
            <a:xfrm>
              <a:off x="899592" y="3102614"/>
              <a:ext cx="1728192" cy="74479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b="1" strike="noStrike" noProof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01381" name="文字方塊 35"/>
            <p:cNvSpPr txBox="1"/>
            <p:nvPr/>
          </p:nvSpPr>
          <p:spPr>
            <a:xfrm>
              <a:off x="1074192" y="3190621"/>
              <a:ext cx="1415772" cy="6239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设定时间区间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的流程代理人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481008" y="3205954"/>
              <a:ext cx="1718925" cy="5129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strike="noStrike" noProof="1"/>
            </a:p>
          </p:txBody>
        </p:sp>
        <p:sp>
          <p:nvSpPr>
            <p:cNvPr id="101383" name="文字方塊 42"/>
            <p:cNvSpPr txBox="1"/>
            <p:nvPr/>
          </p:nvSpPr>
          <p:spPr>
            <a:xfrm>
              <a:off x="6372200" y="2897656"/>
              <a:ext cx="1944216" cy="9130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endParaRPr lang="en-US" altLang="zh-TW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签核者为第</a:t>
              </a:r>
              <a:r>
                <a:rPr lang="en-US" altLang="zh-TW" sz="1600" b="1" dirty="0" smtClean="0">
                  <a:latin typeface="微軟正黑體" pitchFamily="34" charset="-120"/>
                  <a:ea typeface="微軟正黑體" pitchFamily="34" charset="-120"/>
                </a:rPr>
                <a:t>N</a:t>
              </a:r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顺位的流程代理人</a:t>
              </a:r>
              <a:endParaRPr lang="zh-TW" altLang="en-US" sz="1600" dirty="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48" name="菱形 47"/>
            <p:cNvSpPr/>
            <p:nvPr/>
          </p:nvSpPr>
          <p:spPr>
            <a:xfrm>
              <a:off x="3012534" y="3183566"/>
              <a:ext cx="1296144" cy="576064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b="1" strike="noStrike" noProof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01385" name="文字方塊 48"/>
            <p:cNvSpPr txBox="1"/>
            <p:nvPr/>
          </p:nvSpPr>
          <p:spPr>
            <a:xfrm>
              <a:off x="3084542" y="3287106"/>
              <a:ext cx="1210588" cy="35345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代理期间内</a:t>
              </a:r>
              <a:endParaRPr lang="zh-TW" altLang="en-US" sz="16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cxnSp>
          <p:nvCxnSpPr>
            <p:cNvPr id="80" name="直線單箭頭接點 79"/>
            <p:cNvCxnSpPr/>
            <p:nvPr/>
          </p:nvCxnSpPr>
          <p:spPr>
            <a:xfrm flipV="1">
              <a:off x="4796968" y="2492896"/>
              <a:ext cx="3879488" cy="2471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群組 28"/>
            <p:cNvGrpSpPr/>
            <p:nvPr/>
          </p:nvGrpSpPr>
          <p:grpSpPr>
            <a:xfrm>
              <a:off x="2814398" y="1043792"/>
              <a:ext cx="1800494" cy="913032"/>
              <a:chOff x="3066654" y="1892122"/>
              <a:chExt cx="1800494" cy="913032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13" name="矩形 12"/>
              <p:cNvSpPr/>
              <p:nvPr/>
            </p:nvSpPr>
            <p:spPr>
              <a:xfrm>
                <a:off x="3203848" y="2211686"/>
                <a:ext cx="1527934" cy="513000"/>
              </a:xfrm>
              <a:prstGeom prst="rect">
                <a:avLst/>
              </a:prstGeom>
              <a:grpFill/>
              <a:ln>
                <a:solidFill>
                  <a:srgbClr val="B3CC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TW" altLang="en-US" strike="noStrike" noProof="1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3066654" y="1892122"/>
                <a:ext cx="1800494" cy="913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fontAlgn="base"/>
                <a:endParaRPr lang="en-US" altLang="zh-TW" b="1" strike="noStrike" noProof="1" smtClean="0">
                  <a:latin typeface="微軟正黑體" pitchFamily="34" charset="-120"/>
                  <a:ea typeface="微軟正黑體" pitchFamily="34" charset="-120"/>
                </a:endParaRPr>
              </a:p>
              <a:p>
                <a:pPr algn="ctr" fontAlgn="base"/>
                <a:r>
                  <a:rPr lang="zh-TW" altLang="en-US" sz="1600" b="1" strike="noStrike" noProof="1" smtClean="0">
                    <a:latin typeface="微軟正黑體" pitchFamily="34" charset="-120"/>
                    <a:ea typeface="微軟正黑體" pitchFamily="34" charset="-120"/>
                    <a:cs typeface="+mn-ea"/>
                  </a:rPr>
                  <a:t>签核者为</a:t>
                </a:r>
                <a:endParaRPr lang="en-US" altLang="zh-TW" sz="1600" b="1" strike="noStrike" noProof="1" smtClean="0">
                  <a:latin typeface="微軟正黑體" pitchFamily="34" charset="-120"/>
                  <a:ea typeface="微軟正黑體" pitchFamily="34" charset="-120"/>
                </a:endParaRPr>
              </a:p>
              <a:p>
                <a:pPr algn="ctr" fontAlgn="base"/>
                <a:r>
                  <a:rPr lang="zh-TW" altLang="en-US" sz="1600" b="1" strike="noStrike" noProof="1" smtClean="0">
                    <a:latin typeface="微軟正黑體" pitchFamily="34" charset="-120"/>
                    <a:ea typeface="微軟正黑體" pitchFamily="34" charset="-120"/>
                    <a:cs typeface="+mn-ea"/>
                  </a:rPr>
                  <a:t>永久流程代理人</a:t>
                </a:r>
                <a:endParaRPr lang="zh-TW" altLang="en-US" sz="1600" strike="noStrike" noProof="1"/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1084084" y="1331824"/>
              <a:ext cx="1368152" cy="648072"/>
              <a:chOff x="492254" y="3075782"/>
              <a:chExt cx="1368152" cy="648072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7" name="菱形 6"/>
              <p:cNvSpPr/>
              <p:nvPr/>
            </p:nvSpPr>
            <p:spPr>
              <a:xfrm>
                <a:off x="492254" y="3075782"/>
                <a:ext cx="1368152" cy="648072"/>
              </a:xfrm>
              <a:prstGeom prst="diamond">
                <a:avLst/>
              </a:prstGeom>
              <a:grpFill/>
              <a:ln>
                <a:solidFill>
                  <a:srgbClr val="B3CC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TW" altLang="en-US" b="1" strike="noStrike" noProof="1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679455" y="3075782"/>
                <a:ext cx="1005403" cy="62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zh-TW" altLang="en-US" sz="1600" b="1" strike="noStrike" noProof="1" smtClean="0">
                    <a:latin typeface="微軟正黑體" pitchFamily="34" charset="-120"/>
                    <a:ea typeface="微軟正黑體" pitchFamily="34" charset="-120"/>
                    <a:cs typeface="+mn-ea"/>
                  </a:rPr>
                  <a:t>流程为</a:t>
                </a:r>
                <a:endParaRPr lang="en-US" altLang="zh-TW" sz="1600" b="1" strike="noStrike" noProof="1" smtClean="0">
                  <a:latin typeface="微軟正黑體" pitchFamily="34" charset="-120"/>
                  <a:ea typeface="微軟正黑體" pitchFamily="34" charset="-120"/>
                </a:endParaRPr>
              </a:p>
              <a:p>
                <a:pPr algn="ctr" fontAlgn="base"/>
                <a:r>
                  <a:rPr lang="zh-TW" altLang="en-US" sz="1600" b="1" strike="noStrike" noProof="1" smtClean="0">
                    <a:latin typeface="微軟正黑體" pitchFamily="34" charset="-120"/>
                    <a:ea typeface="微軟正黑體" pitchFamily="34" charset="-120"/>
                    <a:cs typeface="+mn-ea"/>
                  </a:rPr>
                  <a:t>永久代理</a:t>
                </a:r>
                <a:endParaRPr lang="zh-TW" altLang="en-US" sz="1600" strike="noStrike" noProof="1"/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>
              <a:off x="179512" y="1402948"/>
              <a:ext cx="595035" cy="482352"/>
              <a:chOff x="901332" y="1309236"/>
              <a:chExt cx="595035" cy="482352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9" name="橢圓 8"/>
              <p:cNvSpPr/>
              <p:nvPr/>
            </p:nvSpPr>
            <p:spPr>
              <a:xfrm>
                <a:off x="928110" y="1309236"/>
                <a:ext cx="507872" cy="482352"/>
              </a:xfrm>
              <a:prstGeom prst="ellipse">
                <a:avLst/>
              </a:prstGeom>
              <a:grpFill/>
              <a:ln>
                <a:solidFill>
                  <a:srgbClr val="B3CC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TW" altLang="en-US" strike="noStrike" noProof="1"/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901332" y="1391072"/>
                <a:ext cx="595035" cy="353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zh-TW" altLang="en-US" sz="1600" b="1" strike="noStrike" noProof="1" smtClean="0">
                    <a:latin typeface="微軟正黑體" pitchFamily="34" charset="-120"/>
                    <a:ea typeface="微軟正黑體" pitchFamily="34" charset="-120"/>
                    <a:cs typeface="+mn-ea"/>
                  </a:rPr>
                  <a:t>开始</a:t>
                </a:r>
                <a:endParaRPr lang="zh-TW" altLang="en-US" sz="1600" b="1" strike="noStrike" noProof="1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cxnSp>
          <p:nvCxnSpPr>
            <p:cNvPr id="82" name="直線單箭頭接點 81"/>
            <p:cNvCxnSpPr/>
            <p:nvPr/>
          </p:nvCxnSpPr>
          <p:spPr>
            <a:xfrm>
              <a:off x="699334" y="1653510"/>
              <a:ext cx="432048" cy="0"/>
            </a:xfrm>
            <a:prstGeom prst="straightConnector1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/>
            <p:nvPr/>
          </p:nvCxnSpPr>
          <p:spPr>
            <a:xfrm>
              <a:off x="2447536" y="1644566"/>
              <a:ext cx="504056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菱形 23"/>
            <p:cNvSpPr/>
            <p:nvPr/>
          </p:nvSpPr>
          <p:spPr>
            <a:xfrm>
              <a:off x="987366" y="2222752"/>
              <a:ext cx="1536878" cy="61654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b="1" strike="noStrike" noProof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01393" name="文字方塊 24"/>
            <p:cNvSpPr txBox="1"/>
            <p:nvPr/>
          </p:nvSpPr>
          <p:spPr>
            <a:xfrm>
              <a:off x="1271285" y="2254284"/>
              <a:ext cx="1005403" cy="6239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原处理者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可以签核</a:t>
              </a:r>
              <a:endParaRPr lang="zh-TW" altLang="en-US" sz="1600" dirty="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974180" y="2398300"/>
              <a:ext cx="1815966" cy="26544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strike="noStrike" noProof="1"/>
            </a:p>
          </p:txBody>
        </p:sp>
        <p:sp>
          <p:nvSpPr>
            <p:cNvPr id="101395" name="文字方塊 31"/>
            <p:cNvSpPr txBox="1"/>
            <p:nvPr/>
          </p:nvSpPr>
          <p:spPr>
            <a:xfrm>
              <a:off x="2848052" y="2071914"/>
              <a:ext cx="2088232" cy="6584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endParaRPr lang="en-US" altLang="zh-TW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签核者为原处理者</a:t>
              </a:r>
              <a:endParaRPr lang="zh-TW" altLang="en-US" sz="1600" dirty="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2413882" y="1284526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是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cxnSp>
          <p:nvCxnSpPr>
            <p:cNvPr id="100" name="直線單箭頭接點 99"/>
            <p:cNvCxnSpPr>
              <a:stCxn id="7" idx="2"/>
            </p:cNvCxnSpPr>
            <p:nvPr/>
          </p:nvCxnSpPr>
          <p:spPr>
            <a:xfrm flipH="1">
              <a:off x="1763688" y="1979896"/>
              <a:ext cx="4472" cy="256500"/>
            </a:xfrm>
            <a:prstGeom prst="straightConnector1">
              <a:avLst/>
            </a:prstGeom>
            <a:ln w="25400" cmpd="sng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/>
            <p:nvPr/>
          </p:nvCxnSpPr>
          <p:spPr>
            <a:xfrm>
              <a:off x="1762022" y="2830348"/>
              <a:ext cx="0" cy="288032"/>
            </a:xfrm>
            <a:prstGeom prst="straightConnector1">
              <a:avLst/>
            </a:prstGeom>
            <a:ln w="25400" cmpd="sng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單箭頭接點 108"/>
            <p:cNvCxnSpPr/>
            <p:nvPr/>
          </p:nvCxnSpPr>
          <p:spPr>
            <a:xfrm>
              <a:off x="2460322" y="2528112"/>
              <a:ext cx="504056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117"/>
            <p:cNvCxnSpPr/>
            <p:nvPr/>
          </p:nvCxnSpPr>
          <p:spPr>
            <a:xfrm>
              <a:off x="2596252" y="3471598"/>
              <a:ext cx="432048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菱形 120"/>
            <p:cNvSpPr/>
            <p:nvPr/>
          </p:nvSpPr>
          <p:spPr>
            <a:xfrm>
              <a:off x="883826" y="4295218"/>
              <a:ext cx="1728192" cy="74479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b="1" strike="noStrike" noProof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01402" name="文字方塊 121"/>
            <p:cNvSpPr txBox="1"/>
            <p:nvPr/>
          </p:nvSpPr>
          <p:spPr>
            <a:xfrm>
              <a:off x="1058426" y="4383225"/>
              <a:ext cx="1415772" cy="6239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设定时间区间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的预设代理人</a:t>
              </a:r>
              <a:endParaRPr lang="zh-TW" altLang="en-US" sz="16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101403" name="群組 124"/>
            <p:cNvGrpSpPr/>
            <p:nvPr/>
          </p:nvGrpSpPr>
          <p:grpSpPr>
            <a:xfrm>
              <a:off x="8395246" y="5965046"/>
              <a:ext cx="595035" cy="482352"/>
              <a:chOff x="6929293" y="4674840"/>
              <a:chExt cx="595035" cy="482352"/>
            </a:xfrm>
          </p:grpSpPr>
          <p:sp>
            <p:nvSpPr>
              <p:cNvPr id="123" name="橢圓 122"/>
              <p:cNvSpPr/>
              <p:nvPr/>
            </p:nvSpPr>
            <p:spPr>
              <a:xfrm>
                <a:off x="6956071" y="4674840"/>
                <a:ext cx="507872" cy="4823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B3CC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TW" altLang="en-US" strike="noStrike" noProof="1"/>
              </a:p>
            </p:txBody>
          </p:sp>
          <p:sp>
            <p:nvSpPr>
              <p:cNvPr id="101405" name="文字方塊 123"/>
              <p:cNvSpPr txBox="1"/>
              <p:nvPr/>
            </p:nvSpPr>
            <p:spPr>
              <a:xfrm>
                <a:off x="6929293" y="4756676"/>
                <a:ext cx="595035" cy="35345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wrap="square" anchor="t">
                <a:spAutoFit/>
              </a:bodyPr>
              <a:lstStyle/>
              <a:p>
                <a:pPr lvl="0" algn="ctr"/>
                <a:r>
                  <a:rPr lang="zh-TW" altLang="en-US" sz="1600" b="1" dirty="0" smtClean="0">
                    <a:latin typeface="微軟正黑體" pitchFamily="34" charset="-120"/>
                    <a:ea typeface="微軟正黑體" pitchFamily="34" charset="-120"/>
                  </a:rPr>
                  <a:t>结束</a:t>
                </a:r>
                <a:endParaRPr lang="zh-TW" altLang="en-US" sz="1600" b="1" dirty="0"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129" name="菱形 128"/>
            <p:cNvSpPr/>
            <p:nvPr/>
          </p:nvSpPr>
          <p:spPr>
            <a:xfrm>
              <a:off x="883826" y="5406870"/>
              <a:ext cx="1728192" cy="74479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b="1" strike="noStrike" noProof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01407" name="文字方塊 129"/>
            <p:cNvSpPr txBox="1"/>
            <p:nvPr/>
          </p:nvSpPr>
          <p:spPr>
            <a:xfrm>
              <a:off x="1058426" y="5494877"/>
              <a:ext cx="1415772" cy="6239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设定默认代理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的预设代理人</a:t>
              </a:r>
              <a:endParaRPr lang="zh-TW" altLang="en-US" sz="16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cxnSp>
          <p:nvCxnSpPr>
            <p:cNvPr id="134" name="直線單箭頭接點 133"/>
            <p:cNvCxnSpPr/>
            <p:nvPr/>
          </p:nvCxnSpPr>
          <p:spPr>
            <a:xfrm>
              <a:off x="1742012" y="3815872"/>
              <a:ext cx="0" cy="504056"/>
            </a:xfrm>
            <a:prstGeom prst="straightConnector1">
              <a:avLst/>
            </a:prstGeom>
            <a:ln w="25400" cmpd="sng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圖案 135"/>
            <p:cNvCxnSpPr>
              <a:stCxn id="48" idx="2"/>
            </p:cNvCxnSpPr>
            <p:nvPr/>
          </p:nvCxnSpPr>
          <p:spPr>
            <a:xfrm rot="5400000">
              <a:off x="2612018" y="2895534"/>
              <a:ext cx="184492" cy="1912684"/>
            </a:xfrm>
            <a:prstGeom prst="bentConnector2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單箭頭接點 141"/>
            <p:cNvCxnSpPr/>
            <p:nvPr/>
          </p:nvCxnSpPr>
          <p:spPr>
            <a:xfrm>
              <a:off x="1741556" y="4999532"/>
              <a:ext cx="0" cy="432048"/>
            </a:xfrm>
            <a:prstGeom prst="straightConnector1">
              <a:avLst/>
            </a:prstGeom>
            <a:ln w="25400" cmpd="sng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菱形 147"/>
            <p:cNvSpPr/>
            <p:nvPr/>
          </p:nvSpPr>
          <p:spPr>
            <a:xfrm>
              <a:off x="4626842" y="3167800"/>
              <a:ext cx="1536878" cy="61654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b="1" strike="noStrike" noProof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01412" name="文字方塊 148"/>
            <p:cNvSpPr txBox="1"/>
            <p:nvPr/>
          </p:nvSpPr>
          <p:spPr>
            <a:xfrm>
              <a:off x="4621420" y="3199332"/>
              <a:ext cx="1584087" cy="6239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第</a:t>
              </a:r>
              <a:r>
                <a:rPr lang="en-US" altLang="zh-TW" sz="1600" b="1" dirty="0" smtClean="0">
                  <a:latin typeface="微軟正黑體" pitchFamily="34" charset="-120"/>
                  <a:ea typeface="微軟正黑體" pitchFamily="34" charset="-120"/>
                </a:rPr>
                <a:t>N</a:t>
              </a:r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顺位代理人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可以签核</a:t>
              </a:r>
              <a:endParaRPr lang="zh-TW" altLang="en-US" sz="1600" dirty="0">
                <a:latin typeface="Arial" pitchFamily="34" charset="0"/>
                <a:ea typeface="新細明體" pitchFamily="18" charset="-120"/>
              </a:endParaRPr>
            </a:p>
          </p:txBody>
        </p:sp>
        <p:cxnSp>
          <p:nvCxnSpPr>
            <p:cNvPr id="153" name="直線單箭頭接點 152"/>
            <p:cNvCxnSpPr/>
            <p:nvPr/>
          </p:nvCxnSpPr>
          <p:spPr>
            <a:xfrm>
              <a:off x="4283968" y="3471598"/>
              <a:ext cx="360040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單箭頭接點 154"/>
            <p:cNvCxnSpPr/>
            <p:nvPr/>
          </p:nvCxnSpPr>
          <p:spPr>
            <a:xfrm>
              <a:off x="6140410" y="3471598"/>
              <a:ext cx="360040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圖案 157"/>
            <p:cNvCxnSpPr>
              <a:stCxn id="101412" idx="2"/>
            </p:cNvCxnSpPr>
            <p:nvPr/>
          </p:nvCxnSpPr>
          <p:spPr>
            <a:xfrm rot="5400000">
              <a:off x="3429311" y="2142469"/>
              <a:ext cx="304031" cy="3665542"/>
            </a:xfrm>
            <a:prstGeom prst="bentConnector2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矩形 159"/>
            <p:cNvSpPr/>
            <p:nvPr/>
          </p:nvSpPr>
          <p:spPr>
            <a:xfrm>
              <a:off x="6487830" y="4414324"/>
              <a:ext cx="1718925" cy="5129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strike="noStrike" noProof="1"/>
            </a:p>
          </p:txBody>
        </p:sp>
        <p:sp>
          <p:nvSpPr>
            <p:cNvPr id="101417" name="文字方塊 160"/>
            <p:cNvSpPr txBox="1"/>
            <p:nvPr/>
          </p:nvSpPr>
          <p:spPr>
            <a:xfrm>
              <a:off x="6379022" y="4106026"/>
              <a:ext cx="1944216" cy="9130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endParaRPr lang="en-US" altLang="zh-TW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签核者为第</a:t>
              </a:r>
              <a:r>
                <a:rPr lang="en-US" altLang="zh-TW" sz="1600" b="1" dirty="0" smtClean="0">
                  <a:latin typeface="微軟正黑體" pitchFamily="34" charset="-120"/>
                  <a:ea typeface="微軟正黑體" pitchFamily="34" charset="-120"/>
                </a:rPr>
                <a:t>N</a:t>
              </a:r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顺位的预设代理人</a:t>
              </a:r>
              <a:endParaRPr lang="zh-TW" altLang="en-US" sz="1600" dirty="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3" name="菱形 162"/>
            <p:cNvSpPr/>
            <p:nvPr/>
          </p:nvSpPr>
          <p:spPr>
            <a:xfrm>
              <a:off x="3019356" y="4391936"/>
              <a:ext cx="1296144" cy="576064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b="1" strike="noStrike" noProof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01419" name="文字方塊 163"/>
            <p:cNvSpPr txBox="1"/>
            <p:nvPr/>
          </p:nvSpPr>
          <p:spPr>
            <a:xfrm>
              <a:off x="3091364" y="4495476"/>
              <a:ext cx="1210588" cy="35345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代理期间内</a:t>
              </a:r>
              <a:endParaRPr lang="zh-TW" altLang="en-US" sz="16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cxnSp>
          <p:nvCxnSpPr>
            <p:cNvPr id="165" name="直線單箭頭接點 164"/>
            <p:cNvCxnSpPr/>
            <p:nvPr/>
          </p:nvCxnSpPr>
          <p:spPr>
            <a:xfrm>
              <a:off x="2603074" y="4679968"/>
              <a:ext cx="432048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圖案 165"/>
            <p:cNvCxnSpPr>
              <a:stCxn id="163" idx="2"/>
            </p:cNvCxnSpPr>
            <p:nvPr/>
          </p:nvCxnSpPr>
          <p:spPr>
            <a:xfrm rot="5400000">
              <a:off x="2618840" y="4103904"/>
              <a:ext cx="184492" cy="1912684"/>
            </a:xfrm>
            <a:prstGeom prst="bentConnector2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菱形 167"/>
            <p:cNvSpPr/>
            <p:nvPr/>
          </p:nvSpPr>
          <p:spPr>
            <a:xfrm>
              <a:off x="4633664" y="4376170"/>
              <a:ext cx="1536878" cy="61654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b="1" strike="noStrike" noProof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01423" name="文字方塊 168"/>
            <p:cNvSpPr txBox="1"/>
            <p:nvPr/>
          </p:nvSpPr>
          <p:spPr>
            <a:xfrm>
              <a:off x="4628242" y="4407702"/>
              <a:ext cx="1584087" cy="6239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第</a:t>
              </a:r>
              <a:r>
                <a:rPr lang="en-US" altLang="zh-TW" sz="1600" b="1" dirty="0" smtClean="0">
                  <a:latin typeface="微軟正黑體" pitchFamily="34" charset="-120"/>
                  <a:ea typeface="微軟正黑體" pitchFamily="34" charset="-120"/>
                </a:rPr>
                <a:t>N</a:t>
              </a:r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顺位代理人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可以签核</a:t>
              </a:r>
              <a:endParaRPr lang="zh-TW" altLang="en-US" sz="1600" dirty="0">
                <a:latin typeface="Arial" pitchFamily="34" charset="0"/>
                <a:ea typeface="新細明體" pitchFamily="18" charset="-120"/>
              </a:endParaRPr>
            </a:p>
          </p:txBody>
        </p:sp>
        <p:cxnSp>
          <p:nvCxnSpPr>
            <p:cNvPr id="170" name="直線單箭頭接點 169"/>
            <p:cNvCxnSpPr/>
            <p:nvPr/>
          </p:nvCxnSpPr>
          <p:spPr>
            <a:xfrm>
              <a:off x="4290790" y="4679968"/>
              <a:ext cx="360040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單箭頭接點 170"/>
            <p:cNvCxnSpPr/>
            <p:nvPr/>
          </p:nvCxnSpPr>
          <p:spPr>
            <a:xfrm>
              <a:off x="6147232" y="4679968"/>
              <a:ext cx="360040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圖案 171"/>
            <p:cNvCxnSpPr>
              <a:stCxn id="101423" idx="2"/>
            </p:cNvCxnSpPr>
            <p:nvPr/>
          </p:nvCxnSpPr>
          <p:spPr>
            <a:xfrm rot="5400000">
              <a:off x="3436133" y="3350839"/>
              <a:ext cx="304031" cy="3665542"/>
            </a:xfrm>
            <a:prstGeom prst="bentConnector2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矩形 174"/>
            <p:cNvSpPr/>
            <p:nvPr/>
          </p:nvSpPr>
          <p:spPr>
            <a:xfrm>
              <a:off x="4811180" y="5508088"/>
              <a:ext cx="1718925" cy="5129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strike="noStrike" noProof="1"/>
            </a:p>
          </p:txBody>
        </p:sp>
        <p:sp>
          <p:nvSpPr>
            <p:cNvPr id="101428" name="文字方塊 175"/>
            <p:cNvSpPr txBox="1"/>
            <p:nvPr/>
          </p:nvSpPr>
          <p:spPr>
            <a:xfrm>
              <a:off x="4702372" y="5199790"/>
              <a:ext cx="1944216" cy="9130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endParaRPr lang="en-US" altLang="zh-TW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签核者为第</a:t>
              </a:r>
              <a:r>
                <a:rPr lang="en-US" altLang="zh-TW" sz="1600" b="1" dirty="0" smtClean="0">
                  <a:latin typeface="微軟正黑體" pitchFamily="34" charset="-120"/>
                  <a:ea typeface="微軟正黑體" pitchFamily="34" charset="-120"/>
                </a:rPr>
                <a:t>N</a:t>
              </a:r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顺位的预设代理人</a:t>
              </a:r>
              <a:endParaRPr lang="zh-TW" altLang="en-US" sz="1600" dirty="0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8" name="菱形 177"/>
            <p:cNvSpPr/>
            <p:nvPr/>
          </p:nvSpPr>
          <p:spPr>
            <a:xfrm>
              <a:off x="2957014" y="5469934"/>
              <a:ext cx="1536878" cy="61654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b="1" strike="noStrike" noProof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01430" name="文字方塊 178"/>
            <p:cNvSpPr txBox="1"/>
            <p:nvPr/>
          </p:nvSpPr>
          <p:spPr>
            <a:xfrm>
              <a:off x="2951592" y="5501466"/>
              <a:ext cx="1584087" cy="6239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第</a:t>
              </a:r>
              <a:r>
                <a:rPr lang="en-US" altLang="zh-TW" sz="1600" b="1" dirty="0" smtClean="0">
                  <a:latin typeface="微軟正黑體" pitchFamily="34" charset="-120"/>
                  <a:ea typeface="微軟正黑體" pitchFamily="34" charset="-120"/>
                </a:rPr>
                <a:t>N</a:t>
              </a:r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顺位代理人</a:t>
              </a:r>
              <a:endParaRPr lang="en-US" altLang="zh-TW" sz="1600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可以签核</a:t>
              </a:r>
              <a:endParaRPr lang="zh-TW" altLang="en-US" sz="1600" dirty="0">
                <a:latin typeface="Arial" pitchFamily="34" charset="0"/>
                <a:ea typeface="新細明體" pitchFamily="18" charset="-120"/>
              </a:endParaRPr>
            </a:p>
          </p:txBody>
        </p:sp>
        <p:cxnSp>
          <p:nvCxnSpPr>
            <p:cNvPr id="180" name="直線單箭頭接點 179"/>
            <p:cNvCxnSpPr/>
            <p:nvPr/>
          </p:nvCxnSpPr>
          <p:spPr>
            <a:xfrm>
              <a:off x="2614140" y="5773732"/>
              <a:ext cx="360040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單箭頭接點 180"/>
            <p:cNvCxnSpPr/>
            <p:nvPr/>
          </p:nvCxnSpPr>
          <p:spPr>
            <a:xfrm>
              <a:off x="4470582" y="5773732"/>
              <a:ext cx="360040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圖案 186"/>
            <p:cNvCxnSpPr>
              <a:stCxn id="13" idx="3"/>
              <a:endCxn id="123" idx="0"/>
            </p:cNvCxnSpPr>
            <p:nvPr/>
          </p:nvCxnSpPr>
          <p:spPr>
            <a:xfrm>
              <a:off x="4479526" y="1619856"/>
              <a:ext cx="4196434" cy="4345190"/>
            </a:xfrm>
            <a:prstGeom prst="bentConnector2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圖案 195"/>
            <p:cNvCxnSpPr>
              <a:stCxn id="129" idx="2"/>
              <a:endCxn id="201" idx="1"/>
            </p:cNvCxnSpPr>
            <p:nvPr/>
          </p:nvCxnSpPr>
          <p:spPr>
            <a:xfrm rot="16200000" flipH="1">
              <a:off x="3094661" y="4804921"/>
              <a:ext cx="344502" cy="3037980"/>
            </a:xfrm>
            <a:prstGeom prst="bentConnector2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圖案 197"/>
            <p:cNvCxnSpPr>
              <a:stCxn id="101430" idx="2"/>
            </p:cNvCxnSpPr>
            <p:nvPr/>
          </p:nvCxnSpPr>
          <p:spPr>
            <a:xfrm rot="5400000">
              <a:off x="2678125" y="5210920"/>
              <a:ext cx="151071" cy="1979948"/>
            </a:xfrm>
            <a:prstGeom prst="bentConnector2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矩形 200"/>
            <p:cNvSpPr/>
            <p:nvPr/>
          </p:nvSpPr>
          <p:spPr>
            <a:xfrm>
              <a:off x="4785902" y="6363440"/>
              <a:ext cx="1815966" cy="26544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B3C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TW" altLang="en-US" strike="noStrike" noProof="1"/>
            </a:p>
          </p:txBody>
        </p:sp>
        <p:sp>
          <p:nvSpPr>
            <p:cNvPr id="101437" name="文字方塊 201"/>
            <p:cNvSpPr txBox="1"/>
            <p:nvPr/>
          </p:nvSpPr>
          <p:spPr>
            <a:xfrm>
              <a:off x="4659774" y="6037054"/>
              <a:ext cx="2088232" cy="6584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anchor="t">
              <a:spAutoFit/>
            </a:bodyPr>
            <a:lstStyle/>
            <a:p>
              <a:pPr lvl="0" algn="ctr"/>
              <a:endParaRPr lang="en-US" altLang="zh-TW" b="1" dirty="0">
                <a:latin typeface="微軟正黑體" pitchFamily="34" charset="-120"/>
                <a:ea typeface="微軟正黑體" pitchFamily="34" charset="-120"/>
              </a:endParaRPr>
            </a:p>
            <a:p>
              <a:pPr lvl="0" algn="ctr"/>
              <a:r>
                <a:rPr lang="zh-TW" altLang="en-US" sz="1600" b="1" dirty="0" smtClean="0">
                  <a:latin typeface="微軟正黑體" pitchFamily="34" charset="-120"/>
                  <a:ea typeface="微軟正黑體" pitchFamily="34" charset="-120"/>
                </a:rPr>
                <a:t>签核者为原处理者</a:t>
              </a:r>
              <a:endParaRPr lang="zh-TW" altLang="en-US" sz="1600" dirty="0">
                <a:latin typeface="Arial" pitchFamily="34" charset="0"/>
                <a:ea typeface="新細明體" pitchFamily="18" charset="-120"/>
              </a:endParaRPr>
            </a:p>
          </p:txBody>
        </p:sp>
        <p:cxnSp>
          <p:nvCxnSpPr>
            <p:cNvPr id="214" name="直線單箭頭接點 213"/>
            <p:cNvCxnSpPr/>
            <p:nvPr/>
          </p:nvCxnSpPr>
          <p:spPr>
            <a:xfrm>
              <a:off x="8676456" y="5661248"/>
              <a:ext cx="0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單箭頭接點 215"/>
            <p:cNvCxnSpPr>
              <a:stCxn id="201" idx="3"/>
              <a:endCxn id="101405" idx="1"/>
            </p:cNvCxnSpPr>
            <p:nvPr/>
          </p:nvCxnSpPr>
          <p:spPr>
            <a:xfrm flipV="1">
              <a:off x="6601868" y="6223610"/>
              <a:ext cx="1793378" cy="272552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單箭頭接點 231"/>
            <p:cNvCxnSpPr/>
            <p:nvPr/>
          </p:nvCxnSpPr>
          <p:spPr>
            <a:xfrm>
              <a:off x="8188166" y="3429000"/>
              <a:ext cx="504056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單箭頭接點 235"/>
            <p:cNvCxnSpPr/>
            <p:nvPr/>
          </p:nvCxnSpPr>
          <p:spPr>
            <a:xfrm>
              <a:off x="8244408" y="4653136"/>
              <a:ext cx="432048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單箭頭接點 242"/>
            <p:cNvCxnSpPr/>
            <p:nvPr/>
          </p:nvCxnSpPr>
          <p:spPr>
            <a:xfrm>
              <a:off x="6516216" y="5731134"/>
              <a:ext cx="2160240" cy="0"/>
            </a:xfrm>
            <a:prstGeom prst="straightConnector1">
              <a:avLst/>
            </a:prstGeom>
            <a:ln w="25400">
              <a:solidFill>
                <a:srgbClr val="B3CC8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文字方塊 251"/>
            <p:cNvSpPr txBox="1"/>
            <p:nvPr/>
          </p:nvSpPr>
          <p:spPr>
            <a:xfrm>
              <a:off x="1229822" y="1916832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否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53" name="文字方塊 252"/>
            <p:cNvSpPr txBox="1"/>
            <p:nvPr/>
          </p:nvSpPr>
          <p:spPr>
            <a:xfrm>
              <a:off x="2411760" y="2132856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是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54" name="文字方塊 253"/>
            <p:cNvSpPr txBox="1"/>
            <p:nvPr/>
          </p:nvSpPr>
          <p:spPr>
            <a:xfrm>
              <a:off x="1229822" y="2802414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否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55" name="文字方塊 254"/>
            <p:cNvSpPr txBox="1"/>
            <p:nvPr/>
          </p:nvSpPr>
          <p:spPr>
            <a:xfrm>
              <a:off x="2564160" y="3068960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是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56" name="文字方塊 255"/>
            <p:cNvSpPr txBox="1"/>
            <p:nvPr/>
          </p:nvSpPr>
          <p:spPr>
            <a:xfrm>
              <a:off x="4211960" y="3068960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是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57" name="文字方塊 256"/>
            <p:cNvSpPr txBox="1"/>
            <p:nvPr/>
          </p:nvSpPr>
          <p:spPr>
            <a:xfrm>
              <a:off x="6054358" y="3068960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是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58" name="文字方塊 257"/>
            <p:cNvSpPr txBox="1"/>
            <p:nvPr/>
          </p:nvSpPr>
          <p:spPr>
            <a:xfrm>
              <a:off x="1301830" y="3861048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否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59" name="文字方塊 258"/>
            <p:cNvSpPr txBox="1"/>
            <p:nvPr/>
          </p:nvSpPr>
          <p:spPr>
            <a:xfrm>
              <a:off x="3779912" y="3666510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否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60" name="文字方塊 259"/>
            <p:cNvSpPr txBox="1"/>
            <p:nvPr/>
          </p:nvSpPr>
          <p:spPr>
            <a:xfrm>
              <a:off x="5478294" y="3789040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否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61" name="文字方塊 260"/>
            <p:cNvSpPr txBox="1"/>
            <p:nvPr/>
          </p:nvSpPr>
          <p:spPr>
            <a:xfrm>
              <a:off x="2555776" y="4314582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是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62" name="文字方塊 261"/>
            <p:cNvSpPr txBox="1"/>
            <p:nvPr/>
          </p:nvSpPr>
          <p:spPr>
            <a:xfrm>
              <a:off x="4211960" y="4314582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是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63" name="文字方塊 262"/>
            <p:cNvSpPr txBox="1"/>
            <p:nvPr/>
          </p:nvSpPr>
          <p:spPr>
            <a:xfrm>
              <a:off x="6084168" y="4314582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是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64" name="文字方塊 263"/>
            <p:cNvSpPr txBox="1"/>
            <p:nvPr/>
          </p:nvSpPr>
          <p:spPr>
            <a:xfrm>
              <a:off x="2555776" y="5394702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是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65" name="文字方塊 264"/>
            <p:cNvSpPr txBox="1"/>
            <p:nvPr/>
          </p:nvSpPr>
          <p:spPr>
            <a:xfrm>
              <a:off x="4398174" y="5373216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是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66" name="文字方塊 265"/>
            <p:cNvSpPr txBox="1"/>
            <p:nvPr/>
          </p:nvSpPr>
          <p:spPr>
            <a:xfrm>
              <a:off x="1331640" y="5034662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否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67" name="文字方塊 266"/>
            <p:cNvSpPr txBox="1"/>
            <p:nvPr/>
          </p:nvSpPr>
          <p:spPr>
            <a:xfrm>
              <a:off x="1373838" y="6165304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否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68" name="文字方塊 267"/>
            <p:cNvSpPr txBox="1"/>
            <p:nvPr/>
          </p:nvSpPr>
          <p:spPr>
            <a:xfrm>
              <a:off x="3851920" y="6021288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否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69" name="文字方塊 268"/>
            <p:cNvSpPr txBox="1"/>
            <p:nvPr/>
          </p:nvSpPr>
          <p:spPr>
            <a:xfrm>
              <a:off x="3779912" y="4890646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否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70" name="文字方塊 269"/>
            <p:cNvSpPr txBox="1"/>
            <p:nvPr/>
          </p:nvSpPr>
          <p:spPr>
            <a:xfrm>
              <a:off x="5508104" y="4962654"/>
              <a:ext cx="389850" cy="36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/>
              <a:r>
                <a:rPr lang="zh-TW" altLang="en-US" sz="1600" b="1" strike="noStrike" noProof="1" smtClean="0">
                  <a:solidFill>
                    <a:schemeClr val="accent3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ea"/>
                </a:rPr>
                <a:t>否</a:t>
              </a:r>
              <a:endParaRPr lang="zh-TW" altLang="en-US" sz="1600" b="1" strike="noStrike" noProof="1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01462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52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/>
          </p:cNvSpPr>
          <p:nvPr>
            <p:ph type="ctrTitle"/>
          </p:nvPr>
        </p:nvSpPr>
        <p:spPr>
          <a:xfrm>
            <a:off x="2598738" y="1519238"/>
            <a:ext cx="6153150" cy="2211387"/>
          </a:xfrm>
          <a:ln/>
        </p:spPr>
        <p:txBody>
          <a:bodyPr wrap="square" lIns="91440" tIns="45720" rIns="91440" bIns="45720" anchor="ctr"/>
          <a:lstStyle/>
          <a:p>
            <a:r>
              <a:rPr lang="en-US" altLang="zh-TW" kern="1200" dirty="0">
                <a:latin typeface="微軟正黑體" pitchFamily="34" charset="-120"/>
                <a:ea typeface="微軟正黑體" pitchFamily="34" charset="-120"/>
                <a:cs typeface="+mj-cs"/>
              </a:rPr>
              <a:t>Thanks for Your Attention</a:t>
            </a:r>
            <a:endParaRPr lang="zh-TW" altLang="zh-TW" kern="1200" dirty="0"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25" y="1484313"/>
            <a:ext cx="3560763" cy="5105400"/>
          </a:xfrm>
          <a:prstGeom prst="rect">
            <a:avLst/>
          </a:prstGeom>
          <a:noFill/>
          <a:ln w="12700">
            <a:noFill/>
            <a:miter/>
          </a:ln>
          <a:effectLst>
            <a:prstShdw prst="shdw17" dist="17961" dir="2699999">
              <a:schemeClr val="bg2"/>
            </a:prstShdw>
          </a:effectLst>
        </p:spPr>
      </p:pic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基本菜单介绍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一般使用者登入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xfrm>
            <a:off x="468313" y="1484313"/>
            <a:ext cx="8229600" cy="5518150"/>
          </a:xfrm>
          <a:ln/>
        </p:spPr>
        <p:txBody>
          <a:bodyPr wrap="square" lIns="91440" tIns="45720" rIns="91440" bIns="45720" anchor="t"/>
          <a:lstStyle/>
          <a:p>
            <a:pPr marL="682625" indent="-568325" eaLnBrk="1" hangingPunct="1">
              <a:buClr>
                <a:srgbClr val="FFC000"/>
              </a:buClr>
              <a:buFont typeface="Wingdings" pitchFamily="2" charset="2"/>
              <a:buChar char="ü"/>
            </a:pPr>
            <a:r>
              <a:rPr lang="zh-TW" altLang="en-US" sz="2800" b="1" dirty="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</a:rPr>
              <a:t>功能</a:t>
            </a: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发起流程</a:t>
            </a:r>
            <a:endParaRPr lang="en-US" altLang="zh-TW" sz="2000" b="1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追踪流程</a:t>
            </a:r>
            <a:endParaRPr lang="en-US" altLang="zh-TW" sz="2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处理待办事项</a:t>
            </a: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工作</a:t>
            </a:r>
            <a:r>
              <a:rPr lang="zh-TW" altLang="en-US" sz="2000" b="1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通知</a:t>
            </a: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取回工作重办</a:t>
            </a: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浏览系统通知</a:t>
            </a:r>
            <a:r>
              <a:rPr lang="en-US" altLang="zh-TW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流程、活动</a:t>
            </a:r>
            <a:r>
              <a:rPr lang="en-US" altLang="zh-TW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TW" sz="2000" b="1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流程草稿</a:t>
            </a: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取回工作重办</a:t>
            </a: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撤销流程</a:t>
            </a:r>
            <a:endParaRPr lang="en-US" altLang="zh-TW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管理词组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设定个人信息</a:t>
            </a:r>
            <a:endParaRPr lang="en-US" altLang="zh-TW" sz="2000" b="1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自定义维护</a:t>
            </a: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我的最爱</a:t>
            </a:r>
            <a:endParaRPr lang="en-US" altLang="zh-TW" sz="2000" b="1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endParaRPr lang="zh-TW" altLang="en-US" sz="2000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982980" lvl="1" indent="-186055" eaLnBrk="1" hangingPunct="1">
              <a:buClr>
                <a:srgbClr val="87AAC3"/>
              </a:buClr>
              <a:buFont typeface="Wingdings" pitchFamily="2" charset="2"/>
              <a:buChar char="n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  <a:p>
            <a:pPr marL="682625" indent="-568325" eaLnBrk="1" hangingPunct="1">
              <a:buClr>
                <a:srgbClr val="FFC000"/>
              </a:buClr>
              <a:buFont typeface="Wingdings" pitchFamily="2" charset="2"/>
              <a:buChar char="ü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  <a:p>
            <a:pPr marL="682625" indent="-568325" eaLnBrk="1" hangingPunct="1">
              <a:buClr>
                <a:srgbClr val="FFC000"/>
              </a:buClr>
              <a:buFont typeface="Wingdings" pitchFamily="2" charset="2"/>
              <a:buChar char="ü"/>
            </a:pP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4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6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92725" y="3929063"/>
            <a:ext cx="1582738" cy="2921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发起流程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1/4)</a:t>
            </a:r>
          </a:p>
        </p:txBody>
      </p:sp>
      <p:sp>
        <p:nvSpPr>
          <p:cNvPr id="20482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eaLnBrk="1" hangingPunct="1">
              <a:buFont typeface="Wingdings" pitchFamily="2" charset="2"/>
            </a:pPr>
            <a:r>
              <a:rPr lang="zh-TW" altLang="en-US" sz="2600" dirty="0">
                <a:latin typeface="微軟正黑體" pitchFamily="34" charset="-120"/>
                <a:ea typeface="微軟正黑體" pitchFamily="34" charset="-120"/>
              </a:rPr>
              <a:t>目的</a:t>
            </a:r>
            <a:endParaRPr lang="en-US" altLang="zh-TW" sz="2600" dirty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>
              <a:buFont typeface="Wingdings" pitchFamily="2" charset="2"/>
            </a:pPr>
            <a:r>
              <a:rPr lang="zh-TW" altLang="en-US" sz="2200" dirty="0" smtClean="0">
                <a:latin typeface="微軟正黑體" pitchFamily="34" charset="-120"/>
                <a:ea typeface="微軟正黑體" pitchFamily="34" charset="-120"/>
              </a:rPr>
              <a:t>需要执行某项任务，如请购申请、费用申请、领用物品等，便会需要发起系统上某个特定的流程</a:t>
            </a:r>
            <a:endParaRPr lang="en-US" altLang="zh-TW" sz="2200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buFont typeface="Wingdings" pitchFamily="2" charset="2"/>
            </a:pP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窗体的填写是以</a:t>
            </a:r>
            <a:r>
              <a:rPr lang="en-US" altLang="zh-TW" sz="2600" dirty="0" smtClean="0">
                <a:latin typeface="微軟正黑體" pitchFamily="34" charset="-120"/>
                <a:ea typeface="微軟正黑體" pitchFamily="34" charset="-120"/>
              </a:rPr>
              <a:t>【</a:t>
            </a: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发起流程</a:t>
            </a:r>
            <a:r>
              <a:rPr lang="en-US" altLang="zh-TW" sz="2600" dirty="0" smtClean="0">
                <a:latin typeface="微軟正黑體" pitchFamily="34" charset="-120"/>
                <a:ea typeface="微軟正黑體" pitchFamily="34" charset="-120"/>
              </a:rPr>
              <a:t>】</a:t>
            </a: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开始</a:t>
            </a:r>
          </a:p>
          <a:p>
            <a:pPr eaLnBrk="1" hangingPunct="1">
              <a:buFont typeface="Wingdings" pitchFamily="2" charset="2"/>
            </a:pPr>
            <a:r>
              <a:rPr lang="zh-TW" altLang="en-US" sz="2600" dirty="0" smtClean="0">
                <a:latin typeface="微軟正黑體" pitchFamily="34" charset="-120"/>
                <a:ea typeface="微軟正黑體" pitchFamily="34" charset="-120"/>
              </a:rPr>
              <a:t>执行步骤</a:t>
            </a:r>
            <a:r>
              <a:rPr lang="en-US" altLang="zh-TW" sz="26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TW" sz="2600" dirty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>
              <a:buFont typeface="Wingdings" pitchFamily="2" charset="2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从流程菜单选取「发起流程」</a:t>
            </a:r>
          </a:p>
          <a:p>
            <a:pPr lvl="1" eaLnBrk="1" hangingPunct="1">
              <a:buFont typeface="Wingdings" pitchFamily="2" charset="2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选取所要执行的作业流程，例如「请购申请」</a:t>
            </a:r>
          </a:p>
          <a:p>
            <a:pPr lvl="1" eaLnBrk="1" hangingPunct="1">
              <a:buFont typeface="Wingdings" pitchFamily="2" charset="2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于表单画面填写所需之相关数据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窗体数据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>
              <a:buFont typeface="Wingdings" pitchFamily="2" charset="2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发起流程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兼职时，请选择所属部门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TW" sz="24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>
              <a:buFont typeface="Wingdings" pitchFamily="2" charset="2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由流程序号查看流程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48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7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557338"/>
            <a:ext cx="8566150" cy="5111750"/>
          </a:xfrm>
          <a:prstGeom prst="rect">
            <a:avLst/>
          </a:prstGeom>
          <a:noFill/>
          <a:ln w="12700">
            <a:noFill/>
            <a:miter/>
          </a:ln>
          <a:effectLst>
            <a:prstShdw prst="shdw17" dist="17961" dir="2699999">
              <a:schemeClr val="bg2"/>
            </a:prstShdw>
          </a:effectLst>
        </p:spPr>
      </p:pic>
      <p:sp>
        <p:nvSpPr>
          <p:cNvPr id="22530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发起流程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发起前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画面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(2/4)</a:t>
            </a:r>
            <a:endParaRPr lang="zh-TW" altLang="zh-TW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53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8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22532" name="AutoShape 10"/>
          <p:cNvSpPr/>
          <p:nvPr/>
        </p:nvSpPr>
        <p:spPr>
          <a:xfrm>
            <a:off x="3414713" y="4651375"/>
            <a:ext cx="2568575" cy="798513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点选标题部份分类名称可缩放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294" name="Freeform 13"/>
          <p:cNvSpPr/>
          <p:nvPr/>
        </p:nvSpPr>
        <p:spPr bwMode="auto">
          <a:xfrm>
            <a:off x="4135438" y="3211513"/>
            <a:ext cx="712788" cy="1425575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4" name="AutoShape 10"/>
          <p:cNvSpPr/>
          <p:nvPr/>
        </p:nvSpPr>
        <p:spPr>
          <a:xfrm>
            <a:off x="6323013" y="4113213"/>
            <a:ext cx="2568575" cy="798512"/>
          </a:xfrm>
          <a:prstGeom prst="roundRect">
            <a:avLst>
              <a:gd name="adj" fmla="val 50000"/>
            </a:avLst>
          </a:prstGeom>
          <a:solidFill>
            <a:srgbClr val="F2B200"/>
          </a:solidFill>
          <a:ln w="25400">
            <a:noFill/>
          </a:ln>
          <a:effectLst>
            <a:outerShdw dist="107763" dir="2699999" algn="ctr" rotWithShape="0">
              <a:schemeClr val="bg2">
                <a:alpha val="50000"/>
              </a:schemeClr>
            </a:outerShdw>
          </a:effectLst>
        </p:spPr>
        <p:txBody>
          <a:bodyPr lIns="45720" tIns="44450" rIns="45720" bIns="44450" anchor="ctr" anchorCtr="1"/>
          <a:lstStyle/>
          <a:p>
            <a:pPr lvl="0" eaLnBrk="0" hangingPunct="0"/>
            <a:r>
              <a:rPr lang="zh-TW" altLang="en-US" dirty="0" smtClean="0">
                <a:solidFill>
                  <a:srgbClr val="2E2F2D"/>
                </a:solidFill>
                <a:latin typeface="微軟正黑體" pitchFamily="34" charset="-120"/>
                <a:ea typeface="微軟正黑體" pitchFamily="34" charset="-120"/>
              </a:rPr>
              <a:t>可根据分类筛选流程</a:t>
            </a:r>
            <a:endParaRPr lang="en-US" altLang="zh-TW" dirty="0">
              <a:solidFill>
                <a:srgbClr val="2E2F2D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296" name="Freeform 13"/>
          <p:cNvSpPr/>
          <p:nvPr/>
        </p:nvSpPr>
        <p:spPr bwMode="auto">
          <a:xfrm>
            <a:off x="8589963" y="2997200"/>
            <a:ext cx="73025" cy="1214438"/>
          </a:xfrm>
          <a:custGeom>
            <a:avLst/>
            <a:gdLst>
              <a:gd name="T0" fmla="*/ 2147483647 w 750"/>
              <a:gd name="T1" fmla="*/ 2147483647 h 777"/>
              <a:gd name="T2" fmla="*/ 2147483647 w 750"/>
              <a:gd name="T3" fmla="*/ 0 h 777"/>
              <a:gd name="T4" fmla="*/ 0 w 750"/>
              <a:gd name="T5" fmla="*/ 0 h 777"/>
              <a:gd name="T6" fmla="*/ 0 60000 65536"/>
              <a:gd name="T7" fmla="*/ 0 60000 65536"/>
              <a:gd name="T8" fmla="*/ 0 60000 65536"/>
              <a:gd name="T9" fmla="*/ 0 w 750"/>
              <a:gd name="T10" fmla="*/ 0 h 777"/>
              <a:gd name="T11" fmla="*/ 750 w 750"/>
              <a:gd name="T12" fmla="*/ 777 h 7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50" h="777">
                <a:moveTo>
                  <a:pt x="750" y="777"/>
                </a:moveTo>
                <a:lnTo>
                  <a:pt x="750" y="0"/>
                </a:lnTo>
                <a:lnTo>
                  <a:pt x="0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05" name="Rectangle 13"/>
          <p:cNvSpPr/>
          <p:nvPr/>
        </p:nvSpPr>
        <p:spPr>
          <a:xfrm>
            <a:off x="7092950" y="2889250"/>
            <a:ext cx="1657350" cy="215900"/>
          </a:xfrm>
          <a:prstGeom prst="rect">
            <a:avLst/>
          </a:prstGeom>
          <a:noFill/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700213"/>
            <a:ext cx="8207375" cy="4824412"/>
          </a:xfrm>
          <a:prstGeom prst="rect">
            <a:avLst/>
          </a:prstGeom>
          <a:noFill/>
          <a:ln w="9525">
            <a:noFill/>
            <a:miter/>
          </a:ln>
          <a:effectLst>
            <a:prstShdw prst="shdw17" dist="17961" dir="2699999">
              <a:srgbClr val="2F4D71"/>
            </a:prstShdw>
          </a:effectLst>
        </p:spPr>
      </p:pic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xfrm>
            <a:off x="1989138" y="566738"/>
            <a:ext cx="6886575" cy="638175"/>
          </a:xfrm>
          <a:ln/>
        </p:spPr>
        <p:txBody>
          <a:bodyPr wrap="square" lIns="91440" tIns="45720" rIns="91440" bIns="45720" anchor="ctr"/>
          <a:lstStyle/>
          <a:p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发起流程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发起</a:t>
            </a:r>
            <a:r>
              <a:rPr lang="zh-TW" altLang="zh-TW" dirty="0" smtClean="0">
                <a:latin typeface="微軟正黑體" pitchFamily="34" charset="-120"/>
                <a:ea typeface="微軟正黑體" pitchFamily="34" charset="-120"/>
              </a:rPr>
              <a:t>表单画面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2800" dirty="0">
                <a:latin typeface="微軟正黑體" pitchFamily="34" charset="-120"/>
                <a:ea typeface="微軟正黑體" pitchFamily="34" charset="-120"/>
              </a:rPr>
              <a:t>3/4)</a:t>
            </a:r>
          </a:p>
        </p:txBody>
      </p:sp>
      <p:sp>
        <p:nvSpPr>
          <p:cNvPr id="2457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ctr"/>
          <a:lstStyle/>
          <a:p>
            <a:pPr algn="r"/>
            <a:fld id="{9A0DB2DC-4C9A-4742-B13C-FB6460FD3503}" type="slidenum">
              <a:rPr lang="en-US" altLang="zh-TW" sz="1200" dirty="0">
                <a:solidFill>
                  <a:srgbClr val="898989"/>
                </a:solidFill>
              </a:rPr>
              <a:t>9</a:t>
            </a:fld>
            <a:endParaRPr lang="en-US" altLang="zh-TW" sz="1200" dirty="0">
              <a:solidFill>
                <a:srgbClr val="898989"/>
              </a:solidFill>
            </a:endParaRPr>
          </a:p>
        </p:txBody>
      </p:sp>
      <p:sp>
        <p:nvSpPr>
          <p:cNvPr id="9225" name="Rectangle 9"/>
          <p:cNvSpPr/>
          <p:nvPr/>
        </p:nvSpPr>
        <p:spPr>
          <a:xfrm>
            <a:off x="1979613" y="3003550"/>
            <a:ext cx="576262" cy="215900"/>
          </a:xfrm>
          <a:prstGeom prst="rect">
            <a:avLst/>
          </a:prstGeom>
          <a:noFill/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13323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3008313"/>
            <a:ext cx="495300" cy="542925"/>
          </a:xfrm>
          <a:prstGeom prst="rect">
            <a:avLst/>
          </a:prstGeom>
          <a:noFill/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</p:pic>
      <p:sp>
        <p:nvSpPr>
          <p:cNvPr id="10" name="Rectangle 9"/>
          <p:cNvSpPr/>
          <p:nvPr/>
        </p:nvSpPr>
        <p:spPr>
          <a:xfrm>
            <a:off x="1916113" y="3213100"/>
            <a:ext cx="4672012" cy="296863"/>
          </a:xfrm>
          <a:prstGeom prst="rect">
            <a:avLst/>
          </a:prstGeom>
          <a:noFill/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lvl="0" eaLnBrk="0" hangingPunct="0"/>
            <a:endParaRPr lang="zh-TW" altLang="en-US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10" grpId="0" animBg="1"/>
    </p:bldLst>
  </p:timing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佈景主題DSC</Template>
  <TotalTime>1</TotalTime>
  <Words>1560</Words>
  <Application>Microsoft Office PowerPoint</Application>
  <PresentationFormat>全屏显示(4:3)</PresentationFormat>
  <Paragraphs>361</Paragraphs>
  <Slides>53</Slides>
  <Notes>40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佈景主題1</vt:lpstr>
      <vt:lpstr> BPM 系统操作  </vt:lpstr>
      <vt:lpstr>系统登入</vt:lpstr>
      <vt:lpstr>快显程序设定</vt:lpstr>
      <vt:lpstr>系统登入画面</vt:lpstr>
      <vt:lpstr>系统主画面</vt:lpstr>
      <vt:lpstr>基本菜单介绍(一般使用者登入)</vt:lpstr>
      <vt:lpstr>发起流程(1/4)</vt:lpstr>
      <vt:lpstr>发起流程-发起前画面(2/4)</vt:lpstr>
      <vt:lpstr>发起流程 – 发起表单画面(3/4)</vt:lpstr>
      <vt:lpstr>发起流程 – 发起后画面(4/4)</vt:lpstr>
      <vt:lpstr>流程菜单介绍 - 流程草稿(1/4)</vt:lpstr>
      <vt:lpstr>流程草稿 – 储存草稿(2/4)</vt:lpstr>
      <vt:lpstr>流程草稿 – 删除草稿(3/4)</vt:lpstr>
      <vt:lpstr>流程草稿 – 选择(4/4)</vt:lpstr>
      <vt:lpstr>流程菜单介绍 - 撤销流程(1/3)</vt:lpstr>
      <vt:lpstr>撤销流程画面说明(2/3)</vt:lpstr>
      <vt:lpstr>撤销流程画面说明(3/3)</vt:lpstr>
      <vt:lpstr>流程菜单介绍 -追踪流程(1/6)</vt:lpstr>
      <vt:lpstr>追踪流程-画面(2/6)</vt:lpstr>
      <vt:lpstr>追踪流程-重发新流程(3/6)</vt:lpstr>
      <vt:lpstr>追踪流程 -重发通知信(4/6)</vt:lpstr>
      <vt:lpstr>追踪流程 – 重发通知信(5/6)</vt:lpstr>
      <vt:lpstr>追踪流程 - 窗体下的签核意见(6/6)</vt:lpstr>
      <vt:lpstr>流程菜单 - 处理待办事项(1/2)</vt:lpstr>
      <vt:lpstr>处理待办事项画面(2/2)</vt:lpstr>
      <vt:lpstr>签核功能 – 继续派送</vt:lpstr>
      <vt:lpstr>签核功能 – 终止流程</vt:lpstr>
      <vt:lpstr>签核功能 – 退回重办</vt:lpstr>
      <vt:lpstr>签核功能 – 退回重办</vt:lpstr>
      <vt:lpstr>签核功能 – 转由他人处理</vt:lpstr>
      <vt:lpstr>签核功能 – 新增关卡(1/2)</vt:lpstr>
      <vt:lpstr>签核功能 – 新增关卡处理者(2/2)</vt:lpstr>
      <vt:lpstr>签核功能 – 发送通知</vt:lpstr>
      <vt:lpstr>签核流程 – 由我处理</vt:lpstr>
      <vt:lpstr>签核流程 – 处理下一个工作</vt:lpstr>
      <vt:lpstr>处理待办事项列表-工作通知、封存</vt:lpstr>
      <vt:lpstr>处理待办事项列表-已转派工作</vt:lpstr>
      <vt:lpstr>处理待办事项列表-转派历程</vt:lpstr>
      <vt:lpstr>取回工作重办画面说明</vt:lpstr>
      <vt:lpstr>批次签核画面</vt:lpstr>
      <vt:lpstr>流程菜单介绍 - 浏览系统通知</vt:lpstr>
      <vt:lpstr>浏览系统通知画面说明-流程类型</vt:lpstr>
      <vt:lpstr>浏览系统通知画面说明-活动类型</vt:lpstr>
      <vt:lpstr>管理词组</vt:lpstr>
      <vt:lpstr>管理词组-私人</vt:lpstr>
      <vt:lpstr>管理词组-公用</vt:lpstr>
      <vt:lpstr>管理个人化信息 - 设定个人信息</vt:lpstr>
      <vt:lpstr>设定个人信息操作画面</vt:lpstr>
      <vt:lpstr>管理个人化信息 - 设定个人信息</vt:lpstr>
      <vt:lpstr>预设代理人设定</vt:lpstr>
      <vt:lpstr>流程代理人设定</vt:lpstr>
      <vt:lpstr>系统如何寻找签核者</vt:lpstr>
      <vt:lpstr>Thanks for Your Attention</vt:lpstr>
    </vt:vector>
  </TitlesOfParts>
  <Company>my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Agnes Chen</dc:creator>
  <cp:lastModifiedBy>User</cp:lastModifiedBy>
  <cp:revision>628</cp:revision>
  <dcterms:created xsi:type="dcterms:W3CDTF">2005-11-28T02:45:09Z</dcterms:created>
  <dcterms:modified xsi:type="dcterms:W3CDTF">2017-08-25T12:59:43Z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1028-10.8.0.5615</vt:lpwstr>
  </property>
</Properties>
</file>